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4241" r:id="rId4"/>
  </p:sldMasterIdLst>
  <p:notesMasterIdLst>
    <p:notesMasterId r:id="rId88"/>
  </p:notesMasterIdLst>
  <p:handoutMasterIdLst>
    <p:handoutMasterId r:id="rId89"/>
  </p:handoutMasterIdLst>
  <p:sldIdLst>
    <p:sldId id="323" r:id="rId5"/>
    <p:sldId id="335" r:id="rId6"/>
    <p:sldId id="405" r:id="rId7"/>
    <p:sldId id="428" r:id="rId8"/>
    <p:sldId id="444" r:id="rId9"/>
    <p:sldId id="432" r:id="rId10"/>
    <p:sldId id="431" r:id="rId11"/>
    <p:sldId id="430" r:id="rId12"/>
    <p:sldId id="427" r:id="rId13"/>
    <p:sldId id="429" r:id="rId14"/>
    <p:sldId id="442" r:id="rId15"/>
    <p:sldId id="443" r:id="rId16"/>
    <p:sldId id="324" r:id="rId17"/>
    <p:sldId id="338" r:id="rId18"/>
    <p:sldId id="340" r:id="rId19"/>
    <p:sldId id="346" r:id="rId20"/>
    <p:sldId id="336" r:id="rId21"/>
    <p:sldId id="308" r:id="rId22"/>
    <p:sldId id="347" r:id="rId23"/>
    <p:sldId id="348" r:id="rId24"/>
    <p:sldId id="349" r:id="rId25"/>
    <p:sldId id="350" r:id="rId26"/>
    <p:sldId id="351" r:id="rId27"/>
    <p:sldId id="352" r:id="rId28"/>
    <p:sldId id="353" r:id="rId29"/>
    <p:sldId id="354" r:id="rId30"/>
    <p:sldId id="356" r:id="rId31"/>
    <p:sldId id="357" r:id="rId32"/>
    <p:sldId id="361" r:id="rId33"/>
    <p:sldId id="403" r:id="rId34"/>
    <p:sldId id="334" r:id="rId35"/>
    <p:sldId id="406" r:id="rId36"/>
    <p:sldId id="407" r:id="rId37"/>
    <p:sldId id="408" r:id="rId38"/>
    <p:sldId id="409" r:id="rId39"/>
    <p:sldId id="410" r:id="rId40"/>
    <p:sldId id="411" r:id="rId41"/>
    <p:sldId id="414" r:id="rId42"/>
    <p:sldId id="415" r:id="rId43"/>
    <p:sldId id="307" r:id="rId44"/>
    <p:sldId id="425" r:id="rId45"/>
    <p:sldId id="416" r:id="rId46"/>
    <p:sldId id="417" r:id="rId47"/>
    <p:sldId id="418" r:id="rId48"/>
    <p:sldId id="419" r:id="rId49"/>
    <p:sldId id="420" r:id="rId50"/>
    <p:sldId id="421" r:id="rId51"/>
    <p:sldId id="422" r:id="rId52"/>
    <p:sldId id="423" r:id="rId53"/>
    <p:sldId id="424" r:id="rId54"/>
    <p:sldId id="426" r:id="rId55"/>
    <p:sldId id="309" r:id="rId56"/>
    <p:sldId id="310" r:id="rId57"/>
    <p:sldId id="312" r:id="rId58"/>
    <p:sldId id="311" r:id="rId59"/>
    <p:sldId id="313" r:id="rId60"/>
    <p:sldId id="314" r:id="rId61"/>
    <p:sldId id="315" r:id="rId62"/>
    <p:sldId id="316" r:id="rId63"/>
    <p:sldId id="317" r:id="rId64"/>
    <p:sldId id="319" r:id="rId65"/>
    <p:sldId id="320" r:id="rId66"/>
    <p:sldId id="318" r:id="rId67"/>
    <p:sldId id="321" r:id="rId68"/>
    <p:sldId id="322" r:id="rId69"/>
    <p:sldId id="325" r:id="rId70"/>
    <p:sldId id="326" r:id="rId71"/>
    <p:sldId id="328" r:id="rId72"/>
    <p:sldId id="329" r:id="rId73"/>
    <p:sldId id="330" r:id="rId74"/>
    <p:sldId id="332" r:id="rId75"/>
    <p:sldId id="331" r:id="rId76"/>
    <p:sldId id="333" r:id="rId77"/>
    <p:sldId id="433" r:id="rId78"/>
    <p:sldId id="434" r:id="rId79"/>
    <p:sldId id="436" r:id="rId80"/>
    <p:sldId id="435" r:id="rId81"/>
    <p:sldId id="437" r:id="rId82"/>
    <p:sldId id="438" r:id="rId83"/>
    <p:sldId id="439" r:id="rId84"/>
    <p:sldId id="440" r:id="rId85"/>
    <p:sldId id="445" r:id="rId86"/>
    <p:sldId id="304" r:id="rId87"/>
  </p:sldIdLst>
  <p:sldSz cx="9144000" cy="5143500" type="screen16x9"/>
  <p:notesSz cx="7010400" cy="9296400"/>
  <p:custDataLst>
    <p:tags r:id="rId90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72">
          <p15:clr>
            <a:srgbClr val="A4A3A4"/>
          </p15:clr>
        </p15:guide>
        <p15:guide id="2" pos="5577">
          <p15:clr>
            <a:srgbClr val="A4A3A4"/>
          </p15:clr>
        </p15:guide>
        <p15:guide id="3" pos="180">
          <p15:clr>
            <a:srgbClr val="A4A3A4"/>
          </p15:clr>
        </p15:guide>
        <p15:guide id="4" orient="horz">
          <p15:clr>
            <a:srgbClr val="A4A3A4"/>
          </p15:clr>
        </p15:guide>
        <p15:guide id="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444444"/>
    <a:srgbClr val="808080"/>
    <a:srgbClr val="FFAF00"/>
    <a:srgbClr val="3DC6EF"/>
    <a:srgbClr val="6EA204"/>
    <a:srgbClr val="6E2585"/>
    <a:srgbClr val="3D6AE6"/>
    <a:srgbClr val="0085C3"/>
    <a:srgbClr val="AAAA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7" autoAdjust="0"/>
    <p:restoredTop sz="35659" autoAdjust="0"/>
  </p:normalViewPr>
  <p:slideViewPr>
    <p:cSldViewPr snapToGrid="0">
      <p:cViewPr varScale="1">
        <p:scale>
          <a:sx n="43" d="100"/>
          <a:sy n="43" d="100"/>
        </p:scale>
        <p:origin x="2623" y="24"/>
      </p:cViewPr>
      <p:guideLst>
        <p:guide orient="horz" pos="3072"/>
        <p:guide pos="5577"/>
        <p:guide pos="180"/>
        <p:guide orient="horz"/>
        <p:guide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6" d="100"/>
          <a:sy n="56" d="100"/>
        </p:scale>
        <p:origin x="2832" y="72"/>
      </p:cViewPr>
      <p:guideLst>
        <p:guide orient="horz" pos="2928"/>
        <p:guide pos="220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handoutMaster" Target="handoutMasters/handoutMaster1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5" Type="http://schemas.openxmlformats.org/officeDocument/2006/relationships/slide" Target="slides/slide1.xml"/><Relationship Id="rId90" Type="http://schemas.openxmlformats.org/officeDocument/2006/relationships/tags" Target="tags/tag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93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notesMaster" Target="notesMasters/notesMaster1.xml"/><Relationship Id="rId91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viewProps" Target="viewProps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6510918" y="9048205"/>
            <a:ext cx="491516" cy="2481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925" tIns="45464" rIns="90925" bIns="45464" numCol="1" anchor="b" anchorCtr="0" compatLnSpc="1">
            <a:prstTxWarp prst="textNoShape">
              <a:avLst/>
            </a:prstTxWarp>
          </a:bodyPr>
          <a:lstStyle>
            <a:lvl1pPr algn="r" defTabSz="909185" eaLnBrk="0" hangingPunct="0">
              <a:lnSpc>
                <a:spcPct val="100000"/>
              </a:lnSpc>
              <a:spcBef>
                <a:spcPct val="0"/>
              </a:spcBef>
              <a:defRPr sz="1200" b="0">
                <a:latin typeface="Times New Roman" pitchFamily="18" charset="0"/>
              </a:defRPr>
            </a:lvl1pPr>
          </a:lstStyle>
          <a:p>
            <a:pPr>
              <a:defRPr/>
            </a:pPr>
            <a:fld id="{AC8DF440-AC1E-4EB3-BCAA-2AAB8924A793}" type="slidenum">
              <a:rPr lang="en-US" sz="1000">
                <a:latin typeface="Museo Sans For Dell" pitchFamily="2" charset="0"/>
              </a:rPr>
              <a:pPr>
                <a:defRPr/>
              </a:pPr>
              <a:t>‹#›</a:t>
            </a:fld>
            <a:endParaRPr lang="en-US" sz="1000" dirty="0">
              <a:latin typeface="Museo Sans For Dell" pitchFamily="2" charset="0"/>
            </a:endParaRPr>
          </a:p>
        </p:txBody>
      </p:sp>
      <p:sp>
        <p:nvSpPr>
          <p:cNvPr id="2" name="fl" descr="                              Dell - Internal Use - Confidential&#10;"/>
          <p:cNvSpPr txBox="1"/>
          <p:nvPr/>
        </p:nvSpPr>
        <p:spPr>
          <a:xfrm>
            <a:off x="0" y="8973820"/>
            <a:ext cx="7010400" cy="353943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US" sz="850" b="1" smtClean="0">
                <a:solidFill>
                  <a:srgbClr val="7F7F7F"/>
                </a:solidFill>
                <a:latin typeface="museo sans for dell" panose="02000000000000000000" pitchFamily="2" charset="0"/>
              </a:rPr>
              <a:t>                              Dell - Internal Use - Confidential</a:t>
            </a:r>
          </a:p>
          <a:p>
            <a:endParaRPr lang="en-US" sz="850" b="1">
              <a:solidFill>
                <a:srgbClr val="7F7F7F"/>
              </a:solidFill>
              <a:latin typeface="museo sans for dell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2683488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6038" y="384175"/>
            <a:ext cx="6988175" cy="393223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7168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95084" y="4514514"/>
            <a:ext cx="5677504" cy="42637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925" tIns="45464" rIns="90925" bIns="4546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</a:p>
        </p:txBody>
      </p:sp>
      <p:sp>
        <p:nvSpPr>
          <p:cNvPr id="7168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6332759" y="9086840"/>
            <a:ext cx="669675" cy="213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925" tIns="45464" rIns="90925" bIns="45464" numCol="1" anchor="b" anchorCtr="0" compatLnSpc="1">
            <a:prstTxWarp prst="textNoShape">
              <a:avLst/>
            </a:prstTxWarp>
          </a:bodyPr>
          <a:lstStyle>
            <a:lvl1pPr algn="r" defTabSz="909185" eaLnBrk="0" hangingPunct="0">
              <a:lnSpc>
                <a:spcPct val="100000"/>
              </a:lnSpc>
              <a:spcBef>
                <a:spcPct val="0"/>
              </a:spcBef>
              <a:defRPr sz="1000" b="0">
                <a:latin typeface="Museo Sans For Dell" pitchFamily="2" charset="0"/>
              </a:defRPr>
            </a:lvl1pPr>
          </a:lstStyle>
          <a:p>
            <a:pPr>
              <a:defRPr/>
            </a:pPr>
            <a:fld id="{FA04BB6B-BEDE-48E4-970F-8DFC0D4B5AE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" name="fl" descr="                              Dell - Internal Use - Confidential&#10;"/>
          <p:cNvSpPr txBox="1"/>
          <p:nvPr/>
        </p:nvSpPr>
        <p:spPr>
          <a:xfrm>
            <a:off x="0" y="8973820"/>
            <a:ext cx="7010400" cy="353943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l"/>
            <a:r>
              <a:rPr lang="en-US" sz="850" b="1" i="0" u="none" baseline="0" smtClean="0">
                <a:solidFill>
                  <a:srgbClr val="7F7F7F"/>
                </a:solidFill>
                <a:latin typeface="museo sans for dell" panose="02000000000000000000" pitchFamily="2" charset="0"/>
              </a:rPr>
              <a:t>                              Dell - Internal Use - Confidential</a:t>
            </a:r>
          </a:p>
          <a:p>
            <a:pPr algn="l"/>
            <a:endParaRPr lang="en-US" sz="850" b="1" i="0" u="none" baseline="0">
              <a:solidFill>
                <a:srgbClr val="7F7F7F"/>
              </a:solidFill>
              <a:latin typeface="museo sans for dell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7168872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Museo Sans For Dell" pitchFamily="2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Museo Sans For Dell" pitchFamily="2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Museo Sans For Dell" pitchFamily="2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Museo Sans For Dell" pitchFamily="2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Museo Sans For Dell" pitchFamily="2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A04BB6B-BEDE-48E4-970F-8DFC0D4B5AE7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64082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A04BB6B-BEDE-48E4-970F-8DFC0D4B5AE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4896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A04BB6B-BEDE-48E4-970F-8DFC0D4B5AE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31238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https://us-east-2.console.aws.amazon.com/lambda/home?region=us-east-2#/functions?display=list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A04BB6B-BEDE-48E4-970F-8DFC0D4B5AE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46523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A04BB6B-BEDE-48E4-970F-8DFC0D4B5AE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40742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B09D6F1-D54F-4443-9A5F-CF534AFFE38E}" type="slidenum">
              <a:rPr lang="en-US" altLang="en-US"/>
              <a:pPr/>
              <a:t>14</a:t>
            </a:fld>
            <a:endParaRPr lang="en-US" altLang="en-US"/>
          </a:p>
        </p:txBody>
      </p:sp>
      <p:sp>
        <p:nvSpPr>
          <p:cNvPr id="399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endParaRPr lang="en-US" altLang="en-US" sz="900" dirty="0"/>
          </a:p>
        </p:txBody>
      </p:sp>
    </p:spTree>
    <p:extLst>
      <p:ext uri="{BB962C8B-B14F-4D97-AF65-F5344CB8AC3E}">
        <p14:creationId xmlns:p14="http://schemas.microsoft.com/office/powerpoint/2010/main" val="6871948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A630A84-2E6F-41AE-B576-F88C1213D8B7}" type="slidenum">
              <a:rPr lang="en-US" altLang="en-US"/>
              <a:pPr/>
              <a:t>15</a:t>
            </a:fld>
            <a:endParaRPr lang="en-US" altLang="en-US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2194118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3F4DD4A-691A-44EC-AD16-824115183EFF}" type="slidenum">
              <a:rPr lang="en-US" altLang="en-US"/>
              <a:pPr/>
              <a:t>16</a:t>
            </a:fld>
            <a:endParaRPr lang="en-US" altLang="en-US"/>
          </a:p>
        </p:txBody>
      </p:sp>
      <p:sp>
        <p:nvSpPr>
          <p:cNvPr id="307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9707835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A04BB6B-BEDE-48E4-970F-8DFC0D4B5AE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16722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A04BB6B-BEDE-48E4-970F-8DFC0D4B5AE7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10292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A04BB6B-BEDE-48E4-970F-8DFC0D4B5AE7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38890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Museo Sans For Dell" pitchFamily="2" charset="0"/>
                <a:ea typeface="+mn-ea"/>
                <a:cs typeface="+mn-cs"/>
              </a:rPr>
              <a:t> 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A04BB6B-BEDE-48E4-970F-8DFC0D4B5AE7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612057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A04BB6B-BEDE-48E4-970F-8DFC0D4B5AE7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136444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A04BB6B-BEDE-48E4-970F-8DFC0D4B5AE7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215187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854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B35AD04E-BE32-426C-BAD8-F2932C90C5B3}" type="slidenum">
              <a:rPr lang="en-US" altLang="en-US">
                <a:solidFill>
                  <a:srgbClr val="000000"/>
                </a:solidFill>
                <a:latin typeface="Calibri" panose="020F0502020204030204" pitchFamily="34" charset="0"/>
              </a:rPr>
              <a:pPr eaLnBrk="1" hangingPunct="1"/>
              <a:t>23</a:t>
            </a:fld>
            <a:endParaRPr lang="en-US" altLang="en-US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453481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957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D926819E-EB3E-4CD1-8003-8DAFFD9D8777}" type="slidenum">
              <a:rPr lang="en-US" altLang="en-US">
                <a:solidFill>
                  <a:srgbClr val="000000"/>
                </a:solidFill>
                <a:latin typeface="Calibri" panose="020F0502020204030204" pitchFamily="34" charset="0"/>
              </a:rPr>
              <a:pPr eaLnBrk="1" hangingPunct="1"/>
              <a:t>24</a:t>
            </a:fld>
            <a:endParaRPr lang="en-US" altLang="en-US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582176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059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41698937-2A09-4FEF-983C-8B2E743A6BF0}" type="slidenum">
              <a:rPr lang="en-US" altLang="en-US">
                <a:solidFill>
                  <a:srgbClr val="000000"/>
                </a:solidFill>
                <a:latin typeface="Calibri" panose="020F0502020204030204" pitchFamily="34" charset="0"/>
              </a:rPr>
              <a:pPr eaLnBrk="1" hangingPunct="1"/>
              <a:t>25</a:t>
            </a:fld>
            <a:endParaRPr lang="en-US" altLang="en-US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887815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16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33E67A5A-ADAB-4FCE-8DB6-685068D9E770}" type="slidenum">
              <a:rPr lang="en-US" altLang="en-US">
                <a:solidFill>
                  <a:srgbClr val="000000"/>
                </a:solidFill>
                <a:latin typeface="Calibri" panose="020F0502020204030204" pitchFamily="34" charset="0"/>
              </a:rPr>
              <a:pPr eaLnBrk="1" hangingPunct="1"/>
              <a:t>26</a:t>
            </a:fld>
            <a:endParaRPr lang="en-US" altLang="en-US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634124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366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727994F4-490F-4D41-909A-2B8815EC4B5A}" type="slidenum">
              <a:rPr lang="en-US" altLang="en-US">
                <a:solidFill>
                  <a:srgbClr val="000000"/>
                </a:solidFill>
                <a:latin typeface="Calibri" panose="020F0502020204030204" pitchFamily="34" charset="0"/>
              </a:rPr>
              <a:pPr eaLnBrk="1" hangingPunct="1"/>
              <a:t>27</a:t>
            </a:fld>
            <a:endParaRPr lang="en-US" altLang="en-US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106714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77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en-US" smtClean="0"/>
          </a:p>
        </p:txBody>
      </p:sp>
      <p:sp>
        <p:nvSpPr>
          <p:cNvPr id="38916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35F82D9F-EDFA-4797-A6EB-E467D9ACFE92}" type="slidenum">
              <a:rPr lang="en-US" altLang="en-US">
                <a:solidFill>
                  <a:srgbClr val="000000"/>
                </a:solidFill>
                <a:latin typeface="Calibri" panose="020F0502020204030204" pitchFamily="34" charset="0"/>
              </a:rPr>
              <a:pPr eaLnBrk="1" hangingPunct="1"/>
              <a:t>29</a:t>
            </a:fld>
            <a:endParaRPr lang="en-US" altLang="en-US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050686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A04BB6B-BEDE-48E4-970F-8DFC0D4B5AE7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45407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https://www.youtube.com/watch?v=Dy0hJWltsyE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A04BB6B-BEDE-48E4-970F-8DFC0D4B5AE7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21320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A04BB6B-BEDE-48E4-970F-8DFC0D4B5AE7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210587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A04BB6B-BEDE-48E4-970F-8DFC0D4B5AE7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718665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A04BB6B-BEDE-48E4-970F-8DFC0D4B5AE7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754311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A04BB6B-BEDE-48E4-970F-8DFC0D4B5AE7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425866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A04BB6B-BEDE-48E4-970F-8DFC0D4B5AE7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21780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A04BB6B-BEDE-48E4-970F-8DFC0D4B5AE7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179527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A04BB6B-BEDE-48E4-970F-8DFC0D4B5AE7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405414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A04BB6B-BEDE-48E4-970F-8DFC0D4B5AE7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036035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16F775-B874-8A43-B8B4-2225F23F5FD8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42046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16F775-B874-8A43-B8B4-2225F23F5FD8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60403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16F775-B874-8A43-B8B4-2225F23F5FD8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3229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A04BB6B-BEDE-48E4-970F-8DFC0D4B5AE7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089791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16F775-B874-8A43-B8B4-2225F23F5FD8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78264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16F775-B874-8A43-B8B4-2225F23F5FD8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99862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16F775-B874-8A43-B8B4-2225F23F5FD8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07442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A04BB6B-BEDE-48E4-970F-8DFC0D4B5AE7}" type="slidenum">
              <a:rPr lang="en-US" smtClean="0"/>
              <a:pPr>
                <a:defRPr/>
              </a:pPr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142484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A04BB6B-BEDE-48E4-970F-8DFC0D4B5AE7}" type="slidenum">
              <a:rPr lang="en-US" smtClean="0"/>
              <a:pPr>
                <a:defRPr/>
              </a:pPr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196782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A04BB6B-BEDE-48E4-970F-8DFC0D4B5AE7}" type="slidenum">
              <a:rPr lang="en-US" smtClean="0"/>
              <a:pPr>
                <a:defRPr/>
              </a:pPr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976317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A04BB6B-BEDE-48E4-970F-8DFC0D4B5AE7}" type="slidenum">
              <a:rPr lang="en-US" smtClean="0"/>
              <a:pPr>
                <a:defRPr/>
              </a:pPr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917024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A04BB6B-BEDE-48E4-970F-8DFC0D4B5AE7}" type="slidenum">
              <a:rPr lang="en-US" smtClean="0"/>
              <a:pPr>
                <a:defRPr/>
              </a:pPr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672883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A04BB6B-BEDE-48E4-970F-8DFC0D4B5AE7}" type="slidenum">
              <a:rPr lang="en-US" smtClean="0"/>
              <a:pPr>
                <a:defRPr/>
              </a:pPr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83885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A04BB6B-BEDE-48E4-970F-8DFC0D4B5AE7}" type="slidenum">
              <a:rPr lang="en-US" smtClean="0"/>
              <a:pPr>
                <a:defRPr/>
              </a:pPr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18874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A04BB6B-BEDE-48E4-970F-8DFC0D4B5AE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318155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A04BB6B-BEDE-48E4-970F-8DFC0D4B5AE7}" type="slidenum">
              <a:rPr lang="en-US" smtClean="0"/>
              <a:pPr>
                <a:defRPr/>
              </a:pPr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770482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A04BB6B-BEDE-48E4-970F-8DFC0D4B5AE7}" type="slidenum">
              <a:rPr lang="en-US" smtClean="0"/>
              <a:pPr>
                <a:defRPr/>
              </a:pPr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341512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A04BB6B-BEDE-48E4-970F-8DFC0D4B5AE7}" type="slidenum">
              <a:rPr lang="en-US" smtClean="0"/>
              <a:pPr>
                <a:defRPr/>
              </a:pPr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242587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A04BB6B-BEDE-48E4-970F-8DFC0D4B5AE7}" type="slidenum">
              <a:rPr lang="en-US" smtClean="0"/>
              <a:pPr>
                <a:defRPr/>
              </a:pPr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701450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A04BB6B-BEDE-48E4-970F-8DFC0D4B5AE7}" type="slidenum">
              <a:rPr lang="en-US" smtClean="0"/>
              <a:pPr>
                <a:defRPr/>
              </a:pPr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901909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A04BB6B-BEDE-48E4-970F-8DFC0D4B5AE7}" type="slidenum">
              <a:rPr lang="en-US" smtClean="0"/>
              <a:pPr>
                <a:defRPr/>
              </a:pPr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129119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A04BB6B-BEDE-48E4-970F-8DFC0D4B5AE7}" type="slidenum">
              <a:rPr lang="en-US" smtClean="0"/>
              <a:pPr>
                <a:defRPr/>
              </a:pPr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307495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A04BB6B-BEDE-48E4-970F-8DFC0D4B5AE7}" type="slidenum">
              <a:rPr lang="en-US" smtClean="0"/>
              <a:pPr>
                <a:defRPr/>
              </a:pPr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765310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A04BB6B-BEDE-48E4-970F-8DFC0D4B5AE7}" type="slidenum">
              <a:rPr lang="en-US" smtClean="0"/>
              <a:pPr>
                <a:defRPr/>
              </a:pPr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075382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A04BB6B-BEDE-48E4-970F-8DFC0D4B5AE7}" type="slidenum">
              <a:rPr lang="en-US" smtClean="0"/>
              <a:pPr>
                <a:defRPr/>
              </a:pPr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08585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A04BB6B-BEDE-48E4-970F-8DFC0D4B5AE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63157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A04BB6B-BEDE-48E4-970F-8DFC0D4B5AE7}" type="slidenum">
              <a:rPr lang="en-US" smtClean="0"/>
              <a:pPr>
                <a:defRPr/>
              </a:pPr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766481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A04BB6B-BEDE-48E4-970F-8DFC0D4B5AE7}" type="slidenum">
              <a:rPr lang="en-US" smtClean="0"/>
              <a:pPr>
                <a:defRPr/>
              </a:pPr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083215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A04BB6B-BEDE-48E4-970F-8DFC0D4B5AE7}" type="slidenum">
              <a:rPr lang="en-US" smtClean="0"/>
              <a:pPr>
                <a:defRPr/>
              </a:pPr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1285550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A04BB6B-BEDE-48E4-970F-8DFC0D4B5AE7}" type="slidenum">
              <a:rPr lang="en-US" smtClean="0"/>
              <a:pPr>
                <a:defRPr/>
              </a:pPr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2899003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A04BB6B-BEDE-48E4-970F-8DFC0D4B5AE7}" type="slidenum">
              <a:rPr lang="en-US" smtClean="0"/>
              <a:pPr>
                <a:defRPr/>
              </a:pPr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3528845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A04BB6B-BEDE-48E4-970F-8DFC0D4B5AE7}" type="slidenum">
              <a:rPr lang="en-US" smtClean="0"/>
              <a:pPr>
                <a:defRPr/>
              </a:pPr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4954776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A04BB6B-BEDE-48E4-970F-8DFC0D4B5AE7}" type="slidenum">
              <a:rPr lang="en-US" smtClean="0"/>
              <a:pPr>
                <a:defRPr/>
              </a:pPr>
              <a:t>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4948655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A04BB6B-BEDE-48E4-970F-8DFC0D4B5AE7}" type="slidenum">
              <a:rPr lang="en-US" smtClean="0"/>
              <a:pPr>
                <a:defRPr/>
              </a:pPr>
              <a:t>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490891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A04BB6B-BEDE-48E4-970F-8DFC0D4B5AE7}" type="slidenum">
              <a:rPr lang="en-US" smtClean="0"/>
              <a:pPr>
                <a:defRPr/>
              </a:pPr>
              <a:t>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67071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A04BB6B-BEDE-48E4-970F-8DFC0D4B5AE7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3797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A04BB6B-BEDE-48E4-970F-8DFC0D4B5AE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87131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A04BB6B-BEDE-48E4-970F-8DFC0D4B5AE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72531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60846" cy="5152976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274319" y="290332"/>
            <a:ext cx="5200791" cy="1661993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54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274320" y="2252133"/>
            <a:ext cx="5200791" cy="307777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000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0133" y="4374069"/>
            <a:ext cx="1630654" cy="2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587708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319" y="265272"/>
            <a:ext cx="7955280" cy="640080"/>
          </a:xfrm>
          <a:prstGeom prst="rect">
            <a:avLst/>
          </a:prstGeom>
        </p:spPr>
        <p:txBody>
          <a:bodyPr lIns="0" rIns="0"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half" idx="13" hasCustomPrompt="1"/>
          </p:nvPr>
        </p:nvSpPr>
        <p:spPr>
          <a:xfrm>
            <a:off x="274320" y="1280160"/>
            <a:ext cx="3840480" cy="3200400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defRPr sz="1400" b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74675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 b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 b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4" hasCustomPrompt="1"/>
          </p:nvPr>
        </p:nvSpPr>
        <p:spPr>
          <a:xfrm>
            <a:off x="4389120" y="1280160"/>
            <a:ext cx="3840480" cy="3200400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defRPr sz="1400" b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74675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 b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 b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024378676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left margi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76781" y="267705"/>
            <a:ext cx="4285279" cy="640080"/>
          </a:xfrm>
          <a:prstGeom prst="rect">
            <a:avLst/>
          </a:prstGeom>
        </p:spPr>
        <p:txBody>
          <a:bodyPr lIns="0" rIns="0"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sz="half" idx="13" hasCustomPrompt="1"/>
          </p:nvPr>
        </p:nvSpPr>
        <p:spPr>
          <a:xfrm>
            <a:off x="274320" y="1280160"/>
            <a:ext cx="4283860" cy="3200400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defRPr sz="1400" b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74675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 b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 b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0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424754075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left margin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74320" y="267706"/>
            <a:ext cx="4865304" cy="486332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274320" y="1280160"/>
            <a:ext cx="4297680" cy="3200400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73088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 baseline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274320" y="819150"/>
            <a:ext cx="4297680" cy="23884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Subhead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3007370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left margin with subhead and two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74320" y="267706"/>
            <a:ext cx="4297680" cy="664797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</a:t>
            </a:r>
            <a:br>
              <a:rPr lang="en-US" dirty="0" smtClean="0"/>
            </a:br>
            <a:r>
              <a:rPr lang="en-US" dirty="0" smtClean="0"/>
              <a:t>page title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274320" y="1554480"/>
            <a:ext cx="4297680" cy="3017520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73088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 baseline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274320" y="1159646"/>
            <a:ext cx="4297680" cy="23884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Subhead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229640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_No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319" y="265272"/>
            <a:ext cx="7955280" cy="664797"/>
          </a:xfrm>
          <a:prstGeom prst="rect">
            <a:avLst/>
          </a:prstGeom>
        </p:spPr>
        <p:txBody>
          <a:bodyPr lIns="0" rIns="0"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5402808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56780" cy="5150688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74320" y="1748271"/>
            <a:ext cx="6850901" cy="1495794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5400" baseline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0368" y="4838501"/>
            <a:ext cx="675925" cy="120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98301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9156778" cy="5150688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74320" y="1748271"/>
            <a:ext cx="6850901" cy="1495794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5400" baseline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0368" y="4838501"/>
            <a:ext cx="675925" cy="120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083454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9156778" cy="5150688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74320" y="1748271"/>
            <a:ext cx="6850901" cy="1495794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5400" baseline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0368" y="4838501"/>
            <a:ext cx="675925" cy="120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79296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74320" y="1748271"/>
            <a:ext cx="6850901" cy="1495794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5400" baseline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0368" y="4838501"/>
            <a:ext cx="675925" cy="120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936941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74320" y="1748271"/>
            <a:ext cx="6850901" cy="1495794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5400" baseline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to edit divider slide title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0368" y="4838501"/>
            <a:ext cx="675925" cy="120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675578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60844" cy="5152975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274320" y="289726"/>
            <a:ext cx="5200791" cy="1661993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>
              <a:defRPr lang="en-US" sz="5400" i="0" dirty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>
              <a:lnSpc>
                <a:spcPct val="100000"/>
              </a:lnSpc>
              <a:spcAft>
                <a:spcPts val="0"/>
              </a:spcAft>
            </a:pPr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274320" y="2252133"/>
            <a:ext cx="5200791" cy="307777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000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0133" y="4374069"/>
            <a:ext cx="1630654" cy="2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32562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_Granite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74320" y="1748271"/>
            <a:ext cx="6850901" cy="1495794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5400" baseline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divider slide title 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0368" y="4838501"/>
            <a:ext cx="675925" cy="120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252019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9161" y="2257138"/>
            <a:ext cx="3046048" cy="543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040191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 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9161" y="2257138"/>
            <a:ext cx="3046048" cy="543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552161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 Granite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9161" y="2257138"/>
            <a:ext cx="3046048" cy="543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358696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0000" y="457200"/>
            <a:ext cx="7772400" cy="857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4125" y="1485900"/>
            <a:ext cx="7772400" cy="30861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3679825" y="4686300"/>
            <a:ext cx="2895600" cy="3429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altLang="en-US"/>
              <a:t>CS 484 – Artificial Intelligence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7108825" y="4686300"/>
            <a:ext cx="1905000" cy="3429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53801E71-4B35-4A2A-8C8C-0DFD4A7A17D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949549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60844" cy="5152975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274319" y="288114"/>
            <a:ext cx="5200791" cy="1661993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54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274320" y="2252133"/>
            <a:ext cx="5200791" cy="307777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000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0133" y="4374069"/>
            <a:ext cx="1630654" cy="2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294959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5150644"/>
          </a:xfrm>
          <a:prstGeom prst="rect">
            <a:avLst/>
          </a:prstGeom>
          <a:solidFill>
            <a:schemeClr val="bg2"/>
          </a:solidFill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err="1" smtClean="0">
              <a:solidFill>
                <a:schemeClr val="bg2"/>
              </a:solidFill>
              <a:latin typeface="+mn-lt"/>
            </a:endParaRPr>
          </a:p>
        </p:txBody>
      </p:sp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274320" y="289291"/>
            <a:ext cx="5200791" cy="1661993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54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274320" y="2252133"/>
            <a:ext cx="5200791" cy="307777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000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0133" y="4374069"/>
            <a:ext cx="1630654" cy="2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566763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Carb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5150644"/>
          </a:xfrm>
          <a:prstGeom prst="rect">
            <a:avLst/>
          </a:prstGeom>
          <a:solidFill>
            <a:schemeClr val="tx1"/>
          </a:solidFill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err="1" smtClean="0">
              <a:solidFill>
                <a:schemeClr val="bg2"/>
              </a:solidFill>
              <a:latin typeface="+mn-lt"/>
            </a:endParaRPr>
          </a:p>
        </p:txBody>
      </p:sp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274320" y="294162"/>
            <a:ext cx="5200791" cy="1661993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54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274320" y="2252133"/>
            <a:ext cx="5200791" cy="307777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000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0133" y="4374069"/>
            <a:ext cx="1630654" cy="2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18694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5150644"/>
          </a:xfrm>
          <a:prstGeom prst="rect">
            <a:avLst/>
          </a:prstGeom>
          <a:solidFill>
            <a:schemeClr val="bg1"/>
          </a:solidFill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err="1" smtClean="0">
              <a:solidFill>
                <a:schemeClr val="bg2"/>
              </a:solidFill>
              <a:latin typeface="+mn-lt"/>
            </a:endParaRPr>
          </a:p>
        </p:txBody>
      </p:sp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274320" y="294162"/>
            <a:ext cx="5200791" cy="1661993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54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274320" y="2252133"/>
            <a:ext cx="5200791" cy="307777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000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0133" y="4374069"/>
            <a:ext cx="1630654" cy="2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849704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318" y="264629"/>
            <a:ext cx="7955280" cy="64008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274319" y="1280160"/>
            <a:ext cx="7955279" cy="3200400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None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73088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2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 baseline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175678912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Bulleted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319" y="265272"/>
            <a:ext cx="7955280" cy="64008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274319" y="1280160"/>
            <a:ext cx="7955279" cy="3200400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73088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 baseline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078062111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274319" y="1097280"/>
            <a:ext cx="7955280" cy="23884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Subhead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319" y="265271"/>
            <a:ext cx="7955280" cy="640080"/>
          </a:xfrm>
          <a:prstGeom prst="rect">
            <a:avLst/>
          </a:prstGeom>
        </p:spPr>
        <p:txBody>
          <a:bodyPr lIns="0" rIns="0">
            <a:normAutofit/>
          </a:bodyPr>
          <a:lstStyle>
            <a:lvl1pPr>
              <a:defRPr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 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274320" y="1554480"/>
            <a:ext cx="7955280" cy="3017520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73088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 baseline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254111004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 hidden="1"/>
          <p:cNvSpPr txBox="1"/>
          <p:nvPr/>
        </p:nvSpPr>
        <p:spPr>
          <a:xfrm>
            <a:off x="1895476" y="4825328"/>
            <a:ext cx="649537" cy="12465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fld id="{E00CF047-7350-4707-AA1A-E56FA69586CC}" type="datetime1">
              <a:rPr lang="en-US" sz="900" smtClean="0">
                <a:solidFill>
                  <a:schemeClr val="bg2">
                    <a:lumMod val="50000"/>
                    <a:lumOff val="50000"/>
                  </a:schemeClr>
                </a:solidFill>
                <a:latin typeface="+mn-lt"/>
              </a:rPr>
              <a:pPr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bg1"/>
                </a:buClr>
              </a:pPr>
              <a:t>7/27/2017</a:t>
            </a:fld>
            <a:endParaRPr lang="en-US" sz="900" dirty="0" smtClean="0">
              <a:solidFill>
                <a:schemeClr val="bg2">
                  <a:lumMod val="50000"/>
                  <a:lumOff val="50000"/>
                </a:schemeClr>
              </a:solidFill>
              <a:latin typeface="+mn-lt"/>
            </a:endParaRPr>
          </a:p>
        </p:txBody>
      </p:sp>
      <p:sp>
        <p:nvSpPr>
          <p:cNvPr id="13" name="TextBox 12" hidden="1"/>
          <p:cNvSpPr txBox="1"/>
          <p:nvPr/>
        </p:nvSpPr>
        <p:spPr>
          <a:xfrm>
            <a:off x="1895476" y="4825328"/>
            <a:ext cx="649537" cy="12465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fld id="{E00CF047-7350-4707-AA1A-E56FA69586CC}" type="datetime1">
              <a:rPr lang="en-US" sz="900" smtClean="0">
                <a:solidFill>
                  <a:schemeClr val="bg2">
                    <a:lumMod val="50000"/>
                    <a:lumOff val="50000"/>
                  </a:schemeClr>
                </a:solidFill>
                <a:latin typeface="+mn-lt"/>
              </a:rPr>
              <a:pPr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bg1"/>
                </a:buClr>
              </a:pPr>
              <a:t>7/27/2017</a:t>
            </a:fld>
            <a:endParaRPr lang="en-US" sz="900" dirty="0" smtClean="0">
              <a:solidFill>
                <a:schemeClr val="bg2">
                  <a:lumMod val="50000"/>
                  <a:lumOff val="50000"/>
                </a:schemeClr>
              </a:solidFill>
              <a:latin typeface="+mn-lt"/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295274" y="4873847"/>
            <a:ext cx="265176" cy="8915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bg1"/>
              </a:buClr>
            </a:pPr>
            <a:endParaRPr lang="en-US" sz="900" kern="1200" dirty="0" err="1" smtClean="0">
              <a:solidFill>
                <a:schemeClr val="bg2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5" name="fl" descr="                              Dell - Internal Use - Confidential&#10;"/>
          <p:cNvSpPr txBox="1"/>
          <p:nvPr userDrawn="1"/>
        </p:nvSpPr>
        <p:spPr>
          <a:xfrm>
            <a:off x="0" y="4821428"/>
            <a:ext cx="9144000" cy="35343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>
              <a:lnSpc>
                <a:spcPct val="9000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850" b="1" i="0" u="none" baseline="0" dirty="0" smtClean="0">
                <a:solidFill>
                  <a:srgbClr val="7F7F7F"/>
                </a:solidFill>
                <a:latin typeface="museo sans for dell" panose="02000000000000000000" pitchFamily="2" charset="0"/>
              </a:rPr>
              <a:t>                              Dell - Internal Use - Confidential</a:t>
            </a:r>
          </a:p>
          <a:p>
            <a:pPr algn="l">
              <a:lnSpc>
                <a:spcPct val="90000"/>
              </a:lnSpc>
              <a:spcBef>
                <a:spcPts val="100"/>
              </a:spcBef>
              <a:spcAft>
                <a:spcPts val="100"/>
              </a:spcAft>
            </a:pPr>
            <a:endParaRPr lang="en-US" sz="850" b="1" i="0" u="none" baseline="0" dirty="0" err="1" smtClean="0">
              <a:solidFill>
                <a:srgbClr val="7F7F7F"/>
              </a:solidFill>
              <a:latin typeface="museo sans for dell" panose="02000000000000000000" pitchFamily="2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295274" y="4873847"/>
            <a:ext cx="265176" cy="8915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bg1"/>
              </a:buClr>
            </a:pPr>
            <a:endParaRPr lang="en-US" sz="900" kern="1200" dirty="0" err="1" smtClean="0">
              <a:solidFill>
                <a:schemeClr val="bg2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295274" y="4873847"/>
            <a:ext cx="265176" cy="8915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bg1"/>
              </a:buClr>
            </a:pPr>
            <a:fld id="{58EC7406-F4CC-4ABF-902E-2AF4E70E5C0F}" type="slidenum">
              <a:rPr lang="en-US" sz="900" b="0" kern="1200" smtClean="0">
                <a:solidFill>
                  <a:schemeClr val="bg2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bg1"/>
                </a:buClr>
              </a:pPr>
              <a:t>‹#›</a:t>
            </a:fld>
            <a:endParaRPr lang="en-US" sz="900" b="0" kern="1200" dirty="0" err="1" smtClean="0">
              <a:solidFill>
                <a:schemeClr val="bg2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1289" y="4838853"/>
            <a:ext cx="675370" cy="120065"/>
          </a:xfrm>
          <a:prstGeom prst="rect">
            <a:avLst/>
          </a:prstGeom>
        </p:spPr>
      </p:pic>
      <p:sp>
        <p:nvSpPr>
          <p:cNvPr id="12" name="TextBox 11"/>
          <p:cNvSpPr txBox="1"/>
          <p:nvPr userDrawn="1"/>
        </p:nvSpPr>
        <p:spPr>
          <a:xfrm>
            <a:off x="497072" y="4873847"/>
            <a:ext cx="265176" cy="8915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bg1"/>
              </a:buClr>
            </a:pPr>
            <a:endParaRPr lang="en-US" sz="900" b="0" kern="1200" dirty="0" smtClean="0">
              <a:solidFill>
                <a:schemeClr val="bg2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7" name="TextBox 16"/>
          <p:cNvSpPr txBox="1"/>
          <p:nvPr userDrawn="1"/>
        </p:nvSpPr>
        <p:spPr>
          <a:xfrm>
            <a:off x="472006" y="4873847"/>
            <a:ext cx="265176" cy="8915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bg1"/>
              </a:buClr>
            </a:pPr>
            <a:r>
              <a:rPr lang="en-US" sz="900" kern="1200" dirty="0" smtClean="0">
                <a:solidFill>
                  <a:schemeClr val="bg2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t>of Y</a:t>
            </a:r>
          </a:p>
        </p:txBody>
      </p:sp>
    </p:spTree>
    <p:extLst>
      <p:ext uri="{BB962C8B-B14F-4D97-AF65-F5344CB8AC3E}">
        <p14:creationId xmlns:p14="http://schemas.microsoft.com/office/powerpoint/2010/main" val="2209482782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4427" r:id="rId1"/>
    <p:sldLayoutId id="2147484431" r:id="rId2"/>
    <p:sldLayoutId id="2147484432" r:id="rId3"/>
    <p:sldLayoutId id="2147484422" r:id="rId4"/>
    <p:sldLayoutId id="2147484400" r:id="rId5"/>
    <p:sldLayoutId id="2147484405" r:id="rId6"/>
    <p:sldLayoutId id="2147484367" r:id="rId7"/>
    <p:sldLayoutId id="2147484244" r:id="rId8"/>
    <p:sldLayoutId id="2147484245" r:id="rId9"/>
    <p:sldLayoutId id="2147484246" r:id="rId10"/>
    <p:sldLayoutId id="2147484247" r:id="rId11"/>
    <p:sldLayoutId id="2147484248" r:id="rId12"/>
    <p:sldLayoutId id="2147484249" r:id="rId13"/>
    <p:sldLayoutId id="2147484250" r:id="rId14"/>
    <p:sldLayoutId id="2147484407" r:id="rId15"/>
    <p:sldLayoutId id="2147484433" r:id="rId16"/>
    <p:sldLayoutId id="2147484434" r:id="rId17"/>
    <p:sldLayoutId id="2147484425" r:id="rId18"/>
    <p:sldLayoutId id="2147484424" r:id="rId19"/>
    <p:sldLayoutId id="2147484423" r:id="rId20"/>
    <p:sldLayoutId id="2147484428" r:id="rId21"/>
    <p:sldLayoutId id="2147484429" r:id="rId22"/>
    <p:sldLayoutId id="2147484430" r:id="rId23"/>
    <p:sldLayoutId id="2147484435" r:id="rId24"/>
  </p:sldLayoutIdLst>
  <p:transition spd="med">
    <p:wipe dir="r"/>
  </p:transition>
  <p:timing>
    <p:tnLst>
      <p:par>
        <p:cTn id="1" dur="indefinite" restart="never" nodeType="tmRoot"/>
      </p:par>
    </p:tnLst>
  </p:timing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 b="0" cap="none" baseline="0">
          <a:solidFill>
            <a:schemeClr val="bg1"/>
          </a:solidFill>
          <a:latin typeface="+mj-lt"/>
          <a:ea typeface="Museo Sans For Dell" panose="02000000000000000000" pitchFamily="2" charset="0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5pPr>
      <a:lvl6pPr marL="4572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6pPr>
      <a:lvl7pPr marL="9144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7pPr>
      <a:lvl8pPr marL="13716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8pPr>
      <a:lvl9pPr marL="18288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9pPr>
    </p:titleStyle>
    <p:bodyStyle>
      <a:lvl1pPr marL="228600" indent="-228600" algn="l" rtl="0" eaLnBrk="1" fontAlgn="base" hangingPunct="1">
        <a:lnSpc>
          <a:spcPct val="100000"/>
        </a:lnSpc>
        <a:spcBef>
          <a:spcPts val="1200"/>
        </a:spcBef>
        <a:spcAft>
          <a:spcPts val="0"/>
        </a:spcAft>
        <a:buClr>
          <a:srgbClr val="AAAAAA"/>
        </a:buClr>
        <a:buFont typeface="Arial" pitchFamily="34" charset="0"/>
        <a:buChar char="•"/>
        <a:defRPr sz="1400">
          <a:solidFill>
            <a:srgbClr val="000000"/>
          </a:solidFill>
          <a:latin typeface="+mj-lt"/>
          <a:ea typeface="Museo Sans For Dell" pitchFamily="2" charset="0"/>
          <a:cs typeface="+mn-cs"/>
        </a:defRPr>
      </a:lvl1pPr>
      <a:lvl2pPr marL="574675" indent="-233363" algn="l" rtl="0" eaLnBrk="1" fontAlgn="base" hangingPunct="1">
        <a:lnSpc>
          <a:spcPct val="100000"/>
        </a:lnSpc>
        <a:spcBef>
          <a:spcPts val="300"/>
        </a:spcBef>
        <a:spcAft>
          <a:spcPts val="0"/>
        </a:spcAft>
        <a:buClr>
          <a:srgbClr val="AAAAAA"/>
        </a:buClr>
        <a:buFont typeface="Museo Sans For Dell" pitchFamily="2" charset="0"/>
        <a:buChar char="–"/>
        <a:defRPr sz="1200" baseline="0">
          <a:solidFill>
            <a:srgbClr val="000000"/>
          </a:solidFill>
          <a:latin typeface="+mj-lt"/>
          <a:ea typeface="Museo Sans For Dell" pitchFamily="2" charset="0"/>
        </a:defRPr>
      </a:lvl2pPr>
      <a:lvl3pPr marL="909638" indent="-220663" algn="l" rtl="0" eaLnBrk="1" fontAlgn="base" hangingPunct="1">
        <a:lnSpc>
          <a:spcPct val="100000"/>
        </a:lnSpc>
        <a:spcBef>
          <a:spcPts val="300"/>
        </a:spcBef>
        <a:spcAft>
          <a:spcPts val="0"/>
        </a:spcAft>
        <a:buClr>
          <a:srgbClr val="AAAAAA"/>
        </a:buClr>
        <a:buFont typeface="Museo Sans For Dell" pitchFamily="2" charset="0"/>
        <a:buChar char="›"/>
        <a:defRPr sz="1000" baseline="0">
          <a:solidFill>
            <a:srgbClr val="000000"/>
          </a:solidFill>
          <a:latin typeface="+mj-lt"/>
          <a:ea typeface="Museo Sans For Dell" pitchFamily="2" charset="0"/>
        </a:defRPr>
      </a:lvl3pPr>
      <a:lvl4pPr marL="1246188" indent="-222250" algn="l" rtl="0" eaLnBrk="1" fontAlgn="base" hangingPunct="1">
        <a:lnSpc>
          <a:spcPct val="90000"/>
        </a:lnSpc>
        <a:spcBef>
          <a:spcPts val="300"/>
        </a:spcBef>
        <a:spcAft>
          <a:spcPts val="0"/>
        </a:spcAft>
        <a:buClr>
          <a:srgbClr val="AAAAAA"/>
        </a:buClr>
        <a:buFont typeface="Courier New" panose="02070309020205020404" pitchFamily="49" charset="0"/>
        <a:buChar char="o"/>
        <a:defRPr sz="1000" baseline="0">
          <a:solidFill>
            <a:srgbClr val="000000"/>
          </a:solidFill>
          <a:latin typeface="+mj-lt"/>
          <a:ea typeface="Museo Sans For Dell" pitchFamily="2" charset="0"/>
        </a:defRPr>
      </a:lvl4pPr>
      <a:lvl5pPr marL="1608138" indent="-23653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bg1"/>
        </a:buClr>
        <a:buFont typeface="Museo For Dell 300" pitchFamily="50" charset="0"/>
        <a:buChar char="–"/>
        <a:defRPr sz="180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5pPr>
      <a:lvl6pPr marL="20653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6pPr>
      <a:lvl7pPr marL="25225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7pPr>
      <a:lvl8pPr marL="29797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8pPr>
      <a:lvl9pPr marL="34369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084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Cell_(biology)" TargetMode="External"/><Relationship Id="rId3" Type="http://schemas.openxmlformats.org/officeDocument/2006/relationships/image" Target="../media/image36.png"/><Relationship Id="rId7" Type="http://schemas.openxmlformats.org/officeDocument/2006/relationships/hyperlink" Target="https://en.wikipedia.org/wiki/Electricity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en.wikipedia.org/wiki/Neuron#cite_note-oed-1" TargetMode="External"/><Relationship Id="rId5" Type="http://schemas.openxmlformats.org/officeDocument/2006/relationships/hyperlink" Target="https://en.wikipedia.org/wiki/Help:Pronunciation_respelling_key" TargetMode="External"/><Relationship Id="rId10" Type="http://schemas.openxmlformats.org/officeDocument/2006/relationships/hyperlink" Target="https://en.wikipedia.org/wiki/Biological_neural_network" TargetMode="External"/><Relationship Id="rId4" Type="http://schemas.openxmlformats.org/officeDocument/2006/relationships/hyperlink" Target="https://en.wikipedia.org/wiki/Help:IPA_for_English" TargetMode="External"/><Relationship Id="rId9" Type="http://schemas.openxmlformats.org/officeDocument/2006/relationships/hyperlink" Target="https://en.wikipedia.org/wiki/Synapse" TargetMode="Externa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jpeg"/><Relationship Id="rId4" Type="http://schemas.openxmlformats.org/officeDocument/2006/relationships/image" Target="../media/image39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.jpeg"/><Relationship Id="rId4" Type="http://schemas.openxmlformats.org/officeDocument/2006/relationships/image" Target="../media/image42.jpe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4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microsoft.com/office/2007/relationships/media" Target="../media/media2.mp4"/><Relationship Id="rId7" Type="http://schemas.openxmlformats.org/officeDocument/2006/relationships/image" Target="../media/image57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41.xml"/><Relationship Id="rId5" Type="http://schemas.openxmlformats.org/officeDocument/2006/relationships/slideLayout" Target="../slideLayouts/slideLayout24.xml"/><Relationship Id="rId4" Type="http://schemas.openxmlformats.org/officeDocument/2006/relationships/video" Target="../media/media2.mp4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9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3.jpeg"/><Relationship Id="rId7" Type="http://schemas.openxmlformats.org/officeDocument/2006/relationships/image" Target="../media/image67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5" Type="http://schemas.openxmlformats.org/officeDocument/2006/relationships/image" Target="../media/image65.jpeg"/><Relationship Id="rId10" Type="http://schemas.openxmlformats.org/officeDocument/2006/relationships/image" Target="../media/image70.jpeg"/><Relationship Id="rId4" Type="http://schemas.openxmlformats.org/officeDocument/2006/relationships/image" Target="../media/image64.jpeg"/><Relationship Id="rId9" Type="http://schemas.openxmlformats.org/officeDocument/2006/relationships/image" Target="../media/image69.jpe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9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1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e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9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9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3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Image result for deep learni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170"/>
            <a:ext cx="9175845" cy="5244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73802" y="379363"/>
            <a:ext cx="2888673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AU" sz="3600" dirty="0" smtClean="0">
                <a:solidFill>
                  <a:schemeClr val="tx2"/>
                </a:solidFill>
                <a:latin typeface="+mn-lt"/>
              </a:rPr>
              <a:t>Disruptive Technologies</a:t>
            </a:r>
            <a:endParaRPr lang="en-US" sz="3600" dirty="0" smtClean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5" name="Oval 4"/>
          <p:cNvSpPr/>
          <p:nvPr/>
        </p:nvSpPr>
        <p:spPr>
          <a:xfrm>
            <a:off x="465470" y="1824251"/>
            <a:ext cx="558112" cy="533041"/>
          </a:xfrm>
          <a:prstGeom prst="ellipse">
            <a:avLst/>
          </a:prstGeom>
          <a:solidFill>
            <a:schemeClr val="bg2"/>
          </a:solidFill>
          <a:ln>
            <a:solidFill>
              <a:schemeClr val="tx2"/>
            </a:solidFill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err="1" smtClean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9" name="Oval 8"/>
          <p:cNvSpPr/>
          <p:nvPr/>
        </p:nvSpPr>
        <p:spPr>
          <a:xfrm>
            <a:off x="465470" y="2643279"/>
            <a:ext cx="558112" cy="533041"/>
          </a:xfrm>
          <a:prstGeom prst="ellipse">
            <a:avLst/>
          </a:prstGeom>
          <a:solidFill>
            <a:schemeClr val="bg2"/>
          </a:solidFill>
          <a:ln>
            <a:solidFill>
              <a:schemeClr val="tx2"/>
            </a:solidFill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err="1" smtClean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10" name="Oval 9"/>
          <p:cNvSpPr/>
          <p:nvPr/>
        </p:nvSpPr>
        <p:spPr>
          <a:xfrm>
            <a:off x="465470" y="3555242"/>
            <a:ext cx="558112" cy="533041"/>
          </a:xfrm>
          <a:prstGeom prst="ellipse">
            <a:avLst/>
          </a:prstGeom>
          <a:solidFill>
            <a:schemeClr val="bg2"/>
          </a:solidFill>
          <a:ln>
            <a:solidFill>
              <a:schemeClr val="tx2"/>
            </a:solidFill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err="1" smtClean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1669471" y="1762008"/>
            <a:ext cx="558112" cy="533041"/>
          </a:xfrm>
          <a:prstGeom prst="ellipse">
            <a:avLst/>
          </a:prstGeom>
          <a:solidFill>
            <a:schemeClr val="bg2"/>
          </a:solidFill>
          <a:ln>
            <a:solidFill>
              <a:schemeClr val="tx2"/>
            </a:solidFill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err="1" smtClean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1630750" y="2471149"/>
            <a:ext cx="558112" cy="533041"/>
          </a:xfrm>
          <a:prstGeom prst="ellipse">
            <a:avLst/>
          </a:prstGeom>
          <a:solidFill>
            <a:schemeClr val="bg2"/>
          </a:solidFill>
          <a:ln>
            <a:solidFill>
              <a:schemeClr val="tx2"/>
            </a:solidFill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err="1" smtClean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1630750" y="3176320"/>
            <a:ext cx="558112" cy="533041"/>
          </a:xfrm>
          <a:prstGeom prst="ellipse">
            <a:avLst/>
          </a:prstGeom>
          <a:solidFill>
            <a:schemeClr val="bg2"/>
          </a:solidFill>
          <a:ln>
            <a:solidFill>
              <a:schemeClr val="tx2"/>
            </a:solidFill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err="1" smtClean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1583035" y="3862728"/>
            <a:ext cx="558112" cy="533041"/>
          </a:xfrm>
          <a:prstGeom prst="ellipse">
            <a:avLst/>
          </a:prstGeom>
          <a:solidFill>
            <a:schemeClr val="bg2"/>
          </a:solidFill>
          <a:ln>
            <a:solidFill>
              <a:schemeClr val="tx2"/>
            </a:solidFill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err="1" smtClean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2974384" y="2790967"/>
            <a:ext cx="558112" cy="533041"/>
          </a:xfrm>
          <a:prstGeom prst="ellipse">
            <a:avLst/>
          </a:prstGeom>
          <a:solidFill>
            <a:schemeClr val="bg2"/>
          </a:solidFill>
          <a:ln>
            <a:solidFill>
              <a:schemeClr val="tx2"/>
            </a:solidFill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err="1" smtClean="0">
              <a:solidFill>
                <a:schemeClr val="tx2"/>
              </a:solidFill>
              <a:latin typeface="+mn-lt"/>
            </a:endParaRPr>
          </a:p>
        </p:txBody>
      </p:sp>
      <p:cxnSp>
        <p:nvCxnSpPr>
          <p:cNvPr id="7" name="Straight Arrow Connector 6"/>
          <p:cNvCxnSpPr>
            <a:stCxn id="5" idx="6"/>
            <a:endCxn id="11" idx="2"/>
          </p:cNvCxnSpPr>
          <p:nvPr/>
        </p:nvCxnSpPr>
        <p:spPr>
          <a:xfrm flipV="1">
            <a:off x="1023582" y="2028529"/>
            <a:ext cx="645889" cy="622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1023582" y="2090771"/>
            <a:ext cx="607168" cy="8320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1023582" y="2090771"/>
            <a:ext cx="621361" cy="17719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5" idx="6"/>
            <a:endCxn id="12" idx="2"/>
          </p:cNvCxnSpPr>
          <p:nvPr/>
        </p:nvCxnSpPr>
        <p:spPr>
          <a:xfrm>
            <a:off x="1023582" y="2090772"/>
            <a:ext cx="607168" cy="6468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endCxn id="13" idx="2"/>
          </p:cNvCxnSpPr>
          <p:nvPr/>
        </p:nvCxnSpPr>
        <p:spPr>
          <a:xfrm>
            <a:off x="1042942" y="2090770"/>
            <a:ext cx="587808" cy="13520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endCxn id="14" idx="2"/>
          </p:cNvCxnSpPr>
          <p:nvPr/>
        </p:nvCxnSpPr>
        <p:spPr>
          <a:xfrm>
            <a:off x="1062303" y="2105481"/>
            <a:ext cx="520732" cy="20237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0" idx="6"/>
          </p:cNvCxnSpPr>
          <p:nvPr/>
        </p:nvCxnSpPr>
        <p:spPr>
          <a:xfrm>
            <a:off x="1023582" y="3821763"/>
            <a:ext cx="497315" cy="3074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10" idx="6"/>
            <a:endCxn id="13" idx="2"/>
          </p:cNvCxnSpPr>
          <p:nvPr/>
        </p:nvCxnSpPr>
        <p:spPr>
          <a:xfrm flipV="1">
            <a:off x="1023582" y="3442841"/>
            <a:ext cx="607168" cy="3789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1023582" y="2790967"/>
            <a:ext cx="589737" cy="10403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V="1">
            <a:off x="1056826" y="2789390"/>
            <a:ext cx="549396" cy="1332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endCxn id="13" idx="2"/>
          </p:cNvCxnSpPr>
          <p:nvPr/>
        </p:nvCxnSpPr>
        <p:spPr>
          <a:xfrm>
            <a:off x="1041013" y="2909799"/>
            <a:ext cx="589737" cy="5330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1056826" y="2922813"/>
            <a:ext cx="509727" cy="12064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11" idx="6"/>
            <a:endCxn id="15" idx="2"/>
          </p:cNvCxnSpPr>
          <p:nvPr/>
        </p:nvCxnSpPr>
        <p:spPr>
          <a:xfrm>
            <a:off x="2227583" y="2028529"/>
            <a:ext cx="746801" cy="10289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12" idx="6"/>
          </p:cNvCxnSpPr>
          <p:nvPr/>
        </p:nvCxnSpPr>
        <p:spPr>
          <a:xfrm>
            <a:off x="2188862" y="2737670"/>
            <a:ext cx="785522" cy="3198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13" idx="6"/>
          </p:cNvCxnSpPr>
          <p:nvPr/>
        </p:nvCxnSpPr>
        <p:spPr>
          <a:xfrm flipV="1">
            <a:off x="2188862" y="3057487"/>
            <a:ext cx="785522" cy="3853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14" idx="6"/>
          </p:cNvCxnSpPr>
          <p:nvPr/>
        </p:nvCxnSpPr>
        <p:spPr>
          <a:xfrm flipV="1">
            <a:off x="2141147" y="3110784"/>
            <a:ext cx="833237" cy="10184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4025712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/>
          <p:cNvSpPr>
            <a:spLocks noGrp="1"/>
          </p:cNvSpPr>
          <p:nvPr>
            <p:ph type="title"/>
          </p:nvPr>
        </p:nvSpPr>
        <p:spPr>
          <a:xfrm>
            <a:off x="536470" y="175847"/>
            <a:ext cx="7772400" cy="857250"/>
          </a:xfrm>
        </p:spPr>
        <p:txBody>
          <a:bodyPr/>
          <a:lstStyle/>
          <a:p>
            <a:r>
              <a:rPr lang="en-US" altLang="en-US" dirty="0" smtClean="0"/>
              <a:t>Drawbacks of Serverless technologies</a:t>
            </a:r>
          </a:p>
        </p:txBody>
      </p:sp>
      <p:sp>
        <p:nvSpPr>
          <p:cNvPr id="58371" name="Content Placeholder 2"/>
          <p:cNvSpPr>
            <a:spLocks noGrp="1"/>
          </p:cNvSpPr>
          <p:nvPr>
            <p:ph idx="1"/>
          </p:nvPr>
        </p:nvSpPr>
        <p:spPr>
          <a:xfrm>
            <a:off x="937601" y="1148694"/>
            <a:ext cx="3433431" cy="3086100"/>
          </a:xfrm>
        </p:spPr>
        <p:txBody>
          <a:bodyPr/>
          <a:lstStyle/>
          <a:p>
            <a:r>
              <a:rPr lang="en-US" sz="1600" dirty="0"/>
              <a:t>Vendor </a:t>
            </a:r>
            <a:r>
              <a:rPr lang="en-US" sz="1600" dirty="0" smtClean="0"/>
              <a:t>control</a:t>
            </a:r>
            <a:endParaRPr lang="en-US" altLang="en-US" sz="1600" dirty="0"/>
          </a:p>
          <a:p>
            <a:r>
              <a:rPr lang="en-US" sz="1600" dirty="0" err="1"/>
              <a:t>Multitenancy</a:t>
            </a:r>
            <a:r>
              <a:rPr lang="en-US" sz="1600" dirty="0"/>
              <a:t> Problems</a:t>
            </a:r>
          </a:p>
          <a:p>
            <a:r>
              <a:rPr lang="en-US" sz="1600" dirty="0"/>
              <a:t>Vendor lock-in</a:t>
            </a:r>
          </a:p>
          <a:p>
            <a:r>
              <a:rPr lang="en-US" altLang="en-US" sz="1600" dirty="0" smtClean="0"/>
              <a:t>Security Concerns</a:t>
            </a:r>
            <a:endParaRPr lang="en-US" altLang="en-US" sz="1600" dirty="0"/>
          </a:p>
          <a:p>
            <a:r>
              <a:rPr lang="en-US" altLang="en-US" sz="1600" dirty="0" smtClean="0"/>
              <a:t>Repetition of logic across client platform</a:t>
            </a:r>
          </a:p>
          <a:p>
            <a:r>
              <a:rPr lang="en-US" sz="1600" dirty="0"/>
              <a:t>No in-server state for Serverless </a:t>
            </a:r>
            <a:r>
              <a:rPr lang="en-US" sz="1600" dirty="0" err="1"/>
              <a:t>FaaS</a:t>
            </a:r>
            <a:endParaRPr lang="en-US" sz="1600" dirty="0"/>
          </a:p>
          <a:p>
            <a:r>
              <a:rPr lang="en-US" sz="1600" dirty="0"/>
              <a:t>Loss of Server optimizations</a:t>
            </a:r>
          </a:p>
          <a:p>
            <a:endParaRPr lang="en-US" altLang="en-US" sz="1600" dirty="0"/>
          </a:p>
          <a:p>
            <a:pPr>
              <a:buFont typeface="Arial" panose="020B0604020202020204" pitchFamily="34" charset="0"/>
              <a:buNone/>
            </a:pPr>
            <a:endParaRPr lang="en-US" altLang="en-US" sz="1600" dirty="0"/>
          </a:p>
          <a:p>
            <a:endParaRPr lang="en-US" altLang="en-US" sz="1600" dirty="0"/>
          </a:p>
          <a:p>
            <a:endParaRPr lang="en-US" altLang="en-US" sz="1600" dirty="0"/>
          </a:p>
          <a:p>
            <a:endParaRPr lang="en-US" altLang="en-US" sz="1600" dirty="0"/>
          </a:p>
        </p:txBody>
      </p:sp>
      <p:sp>
        <p:nvSpPr>
          <p:cNvPr id="5" name="TextBox 4"/>
          <p:cNvSpPr txBox="1"/>
          <p:nvPr/>
        </p:nvSpPr>
        <p:spPr>
          <a:xfrm>
            <a:off x="6629400" y="4936331"/>
            <a:ext cx="1300356" cy="2308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900" dirty="0">
                <a:solidFill>
                  <a:prstClr val="white">
                    <a:lumMod val="65000"/>
                  </a:prstClr>
                </a:solidFill>
              </a:rPr>
              <a:t>Slide credit: D. </a:t>
            </a:r>
            <a:r>
              <a:rPr lang="en-US" sz="900" dirty="0" err="1">
                <a:solidFill>
                  <a:prstClr val="white">
                    <a:lumMod val="65000"/>
                  </a:prstClr>
                </a:solidFill>
              </a:rPr>
              <a:t>Hoiem</a:t>
            </a:r>
            <a:endParaRPr lang="en-US" sz="900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5033980" y="1148694"/>
            <a:ext cx="3433431" cy="3086100"/>
          </a:xfrm>
          <a:prstGeom prst="rect">
            <a:avLst/>
          </a:prstGeom>
        </p:spPr>
        <p:txBody>
          <a:bodyPr/>
          <a:lstStyle>
            <a:lvl1pPr marL="228600" indent="-228600" algn="l" rtl="0" eaLnBrk="1" fontAlgn="base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400">
                <a:solidFill>
                  <a:srgbClr val="000000"/>
                </a:solidFill>
                <a:latin typeface="+mj-lt"/>
                <a:ea typeface="Museo Sans For Dell" pitchFamily="2" charset="0"/>
                <a:cs typeface="+mn-cs"/>
              </a:defRPr>
            </a:lvl1pPr>
            <a:lvl2pPr marL="574675" indent="-233363" algn="l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200" baseline="0">
                <a:solidFill>
                  <a:srgbClr val="000000"/>
                </a:solidFill>
                <a:latin typeface="+mj-lt"/>
                <a:ea typeface="Museo Sans For Dell" pitchFamily="2" charset="0"/>
              </a:defRPr>
            </a:lvl2pPr>
            <a:lvl3pPr marL="909638" indent="-220663" algn="l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›"/>
              <a:defRPr sz="1000" baseline="0">
                <a:solidFill>
                  <a:srgbClr val="000000"/>
                </a:solidFill>
                <a:latin typeface="+mj-lt"/>
                <a:ea typeface="Museo Sans For Dell" pitchFamily="2" charset="0"/>
              </a:defRPr>
            </a:lvl3pPr>
            <a:lvl4pPr marL="1246188" indent="-222250" algn="l" rtl="0" eaLnBrk="1" fontAlgn="base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Courier New" panose="02070309020205020404" pitchFamily="49" charset="0"/>
              <a:buChar char="o"/>
              <a:defRPr sz="1000" baseline="0">
                <a:solidFill>
                  <a:srgbClr val="000000"/>
                </a:solidFill>
                <a:latin typeface="+mj-lt"/>
                <a:ea typeface="Museo Sans For Dell" pitchFamily="2" charset="0"/>
              </a:defRPr>
            </a:lvl4pPr>
            <a:lvl5pPr marL="1608138" indent="-236538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bg1"/>
              </a:buClr>
              <a:buFont typeface="Museo For Dell 300" pitchFamily="50" charset="0"/>
              <a:buChar char="–"/>
              <a:defRPr sz="1800">
                <a:solidFill>
                  <a:schemeClr val="bg2"/>
                </a:solidFill>
                <a:latin typeface="Museo Sans For Dell" pitchFamily="2" charset="0"/>
                <a:ea typeface="Museo Sans For Dell" pitchFamily="2" charset="0"/>
              </a:defRPr>
            </a:lvl5pPr>
            <a:lvl6pPr marL="2065338" indent="-236538" algn="l" rtl="0" eaLnBrk="1" fontAlgn="base" hangingPunct="1">
              <a:lnSpc>
                <a:spcPct val="95000"/>
              </a:lnSpc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–"/>
              <a:defRPr sz="1600">
                <a:solidFill>
                  <a:schemeClr val="accent1"/>
                </a:solidFill>
                <a:latin typeface="+mn-lt"/>
              </a:defRPr>
            </a:lvl6pPr>
            <a:lvl7pPr marL="2522538" indent="-236538" algn="l" rtl="0" eaLnBrk="1" fontAlgn="base" hangingPunct="1">
              <a:lnSpc>
                <a:spcPct val="95000"/>
              </a:lnSpc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–"/>
              <a:defRPr sz="1600">
                <a:solidFill>
                  <a:schemeClr val="accent1"/>
                </a:solidFill>
                <a:latin typeface="+mn-lt"/>
              </a:defRPr>
            </a:lvl7pPr>
            <a:lvl8pPr marL="2979738" indent="-236538" algn="l" rtl="0" eaLnBrk="1" fontAlgn="base" hangingPunct="1">
              <a:lnSpc>
                <a:spcPct val="95000"/>
              </a:lnSpc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–"/>
              <a:defRPr sz="1600">
                <a:solidFill>
                  <a:schemeClr val="accent1"/>
                </a:solidFill>
                <a:latin typeface="+mn-lt"/>
              </a:defRPr>
            </a:lvl8pPr>
            <a:lvl9pPr marL="3436938" indent="-236538" algn="l" rtl="0" eaLnBrk="1" fontAlgn="base" hangingPunct="1">
              <a:lnSpc>
                <a:spcPct val="95000"/>
              </a:lnSpc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–"/>
              <a:defRPr sz="1600">
                <a:solidFill>
                  <a:schemeClr val="accent1"/>
                </a:solidFill>
                <a:latin typeface="+mn-lt"/>
              </a:defRPr>
            </a:lvl9pPr>
          </a:lstStyle>
          <a:p>
            <a:r>
              <a:rPr lang="en-AU" sz="1600" dirty="0" err="1" smtClean="0"/>
              <a:t>Implemantation</a:t>
            </a:r>
            <a:endParaRPr lang="en-AU" sz="1600" dirty="0" smtClean="0"/>
          </a:p>
          <a:p>
            <a:pPr lvl="1"/>
            <a:r>
              <a:rPr lang="en-US" sz="1600" dirty="0" err="1"/>
              <a:t>DoS</a:t>
            </a:r>
            <a:r>
              <a:rPr lang="en-US" sz="1600" dirty="0"/>
              <a:t> yourself</a:t>
            </a:r>
          </a:p>
          <a:p>
            <a:pPr lvl="1"/>
            <a:r>
              <a:rPr lang="en-US" sz="1600" dirty="0"/>
              <a:t>Execution Duration</a:t>
            </a:r>
          </a:p>
          <a:p>
            <a:pPr lvl="1"/>
            <a:r>
              <a:rPr lang="en-US" sz="1600" dirty="0"/>
              <a:t>Startup Latency</a:t>
            </a:r>
          </a:p>
          <a:p>
            <a:pPr lvl="1"/>
            <a:r>
              <a:rPr lang="en-US" sz="1600" dirty="0" smtClean="0"/>
              <a:t>Testing</a:t>
            </a:r>
          </a:p>
          <a:p>
            <a:pPr lvl="1"/>
            <a:r>
              <a:rPr lang="en-US" sz="1600" dirty="0" smtClean="0"/>
              <a:t>Deployment </a:t>
            </a:r>
            <a:r>
              <a:rPr lang="en-US" sz="1600" dirty="0"/>
              <a:t>/ packaging / </a:t>
            </a:r>
            <a:r>
              <a:rPr lang="en-US" sz="1600" dirty="0" smtClean="0"/>
              <a:t>versioning</a:t>
            </a:r>
          </a:p>
          <a:p>
            <a:pPr lvl="1"/>
            <a:r>
              <a:rPr lang="en-US" sz="1600" dirty="0"/>
              <a:t>Discovery</a:t>
            </a:r>
          </a:p>
          <a:p>
            <a:pPr lvl="1"/>
            <a:r>
              <a:rPr lang="en-US" sz="1600" dirty="0"/>
              <a:t>Monitoring / Debugging</a:t>
            </a:r>
          </a:p>
          <a:p>
            <a:pPr lvl="1"/>
            <a:r>
              <a:rPr lang="en-US" sz="1600" dirty="0"/>
              <a:t>API Gateway definition, and over-ambitious API </a:t>
            </a:r>
            <a:r>
              <a:rPr lang="en-US" sz="1600" dirty="0" smtClean="0"/>
              <a:t>Gateways</a:t>
            </a:r>
          </a:p>
          <a:p>
            <a:pPr lvl="1"/>
            <a:r>
              <a:rPr lang="en-AU" sz="1600" dirty="0" smtClean="0"/>
              <a:t>Deferring of operations</a:t>
            </a:r>
            <a:endParaRPr lang="en-US" sz="1600" dirty="0" smtClean="0"/>
          </a:p>
          <a:p>
            <a:pPr lvl="1"/>
            <a:endParaRPr lang="en-US" sz="1600" b="1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endParaRPr lang="en-US" sz="1600" dirty="0"/>
          </a:p>
          <a:p>
            <a:pPr>
              <a:buFont typeface="Arial" pitchFamily="34" charset="0"/>
              <a:buNone/>
            </a:pPr>
            <a:endParaRPr lang="en-US" altLang="en-US" sz="1600" kern="0" dirty="0" smtClean="0"/>
          </a:p>
          <a:p>
            <a:endParaRPr lang="en-US" altLang="en-US" sz="1600" kern="0" dirty="0" smtClean="0"/>
          </a:p>
          <a:p>
            <a:endParaRPr lang="en-US" altLang="en-US" sz="1600" kern="0" dirty="0" smtClean="0"/>
          </a:p>
          <a:p>
            <a:endParaRPr lang="en-US" altLang="en-US" sz="1600" kern="0" dirty="0"/>
          </a:p>
        </p:txBody>
      </p:sp>
    </p:spTree>
    <p:extLst>
      <p:ext uri="{BB962C8B-B14F-4D97-AF65-F5344CB8AC3E}">
        <p14:creationId xmlns:p14="http://schemas.microsoft.com/office/powerpoint/2010/main" val="180241266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9160" y="325120"/>
            <a:ext cx="7772400" cy="857250"/>
          </a:xfrm>
        </p:spPr>
        <p:txBody>
          <a:bodyPr/>
          <a:lstStyle/>
          <a:p>
            <a:r>
              <a:rPr lang="en-AU" dirty="0" err="1" smtClean="0"/>
              <a:t>Serverless</a:t>
            </a:r>
            <a:r>
              <a:rPr lang="en-AU" dirty="0" smtClean="0"/>
              <a:t> Compute Technologies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3801E71-4B35-4A2A-8C8C-0DFD4A7A17DC}" type="slidenum">
              <a:rPr lang="en-US" altLang="en-US" smtClean="0"/>
              <a:pPr/>
              <a:t>11</a:t>
            </a:fld>
            <a:endParaRPr lang="en-US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8251" y="1004053"/>
            <a:ext cx="6134624" cy="3326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674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3801E71-4B35-4A2A-8C8C-0DFD4A7A17DC}" type="slidenum">
              <a:rPr lang="en-US" altLang="en-US" smtClean="0"/>
              <a:pPr/>
              <a:t>12</a:t>
            </a:fld>
            <a:endParaRPr lang="en-US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80" y="227339"/>
            <a:ext cx="7927041" cy="4458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Artificial Intelligence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0622051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What has AI accomplished?</a:t>
            </a:r>
          </a:p>
        </p:txBody>
      </p:sp>
      <p:sp>
        <p:nvSpPr>
          <p:cNvPr id="5" name="Rectangle 4"/>
          <p:cNvSpPr txBox="1">
            <a:spLocks noChangeArrowheads="1"/>
          </p:cNvSpPr>
          <p:nvPr/>
        </p:nvSpPr>
        <p:spPr>
          <a:xfrm>
            <a:off x="1270000" y="1164352"/>
            <a:ext cx="7772400" cy="3086100"/>
          </a:xfrm>
          <a:prstGeom prst="rect">
            <a:avLst/>
          </a:prstGeom>
        </p:spPr>
        <p:txBody>
          <a:bodyPr/>
          <a:lstStyle>
            <a:lvl1pPr marL="228600" indent="-228600" algn="l" rtl="0" eaLnBrk="1" fontAlgn="base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400">
                <a:solidFill>
                  <a:srgbClr val="000000"/>
                </a:solidFill>
                <a:latin typeface="+mj-lt"/>
                <a:ea typeface="Museo Sans For Dell" pitchFamily="2" charset="0"/>
                <a:cs typeface="+mn-cs"/>
              </a:defRPr>
            </a:lvl1pPr>
            <a:lvl2pPr marL="574675" indent="-233363" algn="l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200" baseline="0">
                <a:solidFill>
                  <a:srgbClr val="000000"/>
                </a:solidFill>
                <a:latin typeface="+mj-lt"/>
                <a:ea typeface="Museo Sans For Dell" pitchFamily="2" charset="0"/>
              </a:defRPr>
            </a:lvl2pPr>
            <a:lvl3pPr marL="909638" indent="-220663" algn="l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›"/>
              <a:defRPr sz="1000" baseline="0">
                <a:solidFill>
                  <a:srgbClr val="000000"/>
                </a:solidFill>
                <a:latin typeface="+mj-lt"/>
                <a:ea typeface="Museo Sans For Dell" pitchFamily="2" charset="0"/>
              </a:defRPr>
            </a:lvl3pPr>
            <a:lvl4pPr marL="1246188" indent="-222250" algn="l" rtl="0" eaLnBrk="1" fontAlgn="base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Courier New" panose="02070309020205020404" pitchFamily="49" charset="0"/>
              <a:buChar char="o"/>
              <a:defRPr sz="1000" baseline="0">
                <a:solidFill>
                  <a:srgbClr val="000000"/>
                </a:solidFill>
                <a:latin typeface="+mj-lt"/>
                <a:ea typeface="Museo Sans For Dell" pitchFamily="2" charset="0"/>
              </a:defRPr>
            </a:lvl4pPr>
            <a:lvl5pPr marL="1608138" indent="-236538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bg1"/>
              </a:buClr>
              <a:buFont typeface="Museo For Dell 300" pitchFamily="50" charset="0"/>
              <a:buChar char="–"/>
              <a:defRPr sz="1800">
                <a:solidFill>
                  <a:schemeClr val="bg2"/>
                </a:solidFill>
                <a:latin typeface="Museo Sans For Dell" pitchFamily="2" charset="0"/>
                <a:ea typeface="Museo Sans For Dell" pitchFamily="2" charset="0"/>
              </a:defRPr>
            </a:lvl5pPr>
            <a:lvl6pPr marL="2065338" indent="-236538" algn="l" rtl="0" eaLnBrk="1" fontAlgn="base" hangingPunct="1">
              <a:lnSpc>
                <a:spcPct val="95000"/>
              </a:lnSpc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–"/>
              <a:defRPr sz="1600">
                <a:solidFill>
                  <a:schemeClr val="accent1"/>
                </a:solidFill>
                <a:latin typeface="+mn-lt"/>
              </a:defRPr>
            </a:lvl6pPr>
            <a:lvl7pPr marL="2522538" indent="-236538" algn="l" rtl="0" eaLnBrk="1" fontAlgn="base" hangingPunct="1">
              <a:lnSpc>
                <a:spcPct val="95000"/>
              </a:lnSpc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–"/>
              <a:defRPr sz="1600">
                <a:solidFill>
                  <a:schemeClr val="accent1"/>
                </a:solidFill>
                <a:latin typeface="+mn-lt"/>
              </a:defRPr>
            </a:lvl7pPr>
            <a:lvl8pPr marL="2979738" indent="-236538" algn="l" rtl="0" eaLnBrk="1" fontAlgn="base" hangingPunct="1">
              <a:lnSpc>
                <a:spcPct val="95000"/>
              </a:lnSpc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–"/>
              <a:defRPr sz="1600">
                <a:solidFill>
                  <a:schemeClr val="accent1"/>
                </a:solidFill>
                <a:latin typeface="+mn-lt"/>
              </a:defRPr>
            </a:lvl8pPr>
            <a:lvl9pPr marL="3436938" indent="-236538" algn="l" rtl="0" eaLnBrk="1" fontAlgn="base" hangingPunct="1">
              <a:lnSpc>
                <a:spcPct val="95000"/>
              </a:lnSpc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–"/>
              <a:defRPr sz="1600">
                <a:solidFill>
                  <a:schemeClr val="accent1"/>
                </a:solidFill>
                <a:latin typeface="+mn-lt"/>
              </a:defRPr>
            </a:lvl9pPr>
          </a:lstStyle>
          <a:p>
            <a:pPr>
              <a:lnSpc>
                <a:spcPct val="140000"/>
              </a:lnSpc>
            </a:pPr>
            <a:r>
              <a:rPr lang="en-US" altLang="en-US" sz="1600" kern="0" dirty="0" smtClean="0"/>
              <a:t>Autonomous planning &amp; Scheduling</a:t>
            </a:r>
          </a:p>
          <a:p>
            <a:pPr>
              <a:lnSpc>
                <a:spcPct val="140000"/>
              </a:lnSpc>
            </a:pPr>
            <a:r>
              <a:rPr lang="en-US" altLang="en-US" sz="1600" kern="0" dirty="0" smtClean="0"/>
              <a:t>Game Playing</a:t>
            </a:r>
          </a:p>
          <a:p>
            <a:pPr>
              <a:lnSpc>
                <a:spcPct val="140000"/>
              </a:lnSpc>
            </a:pPr>
            <a:r>
              <a:rPr lang="en-US" altLang="en-US" sz="1600" kern="0" dirty="0" smtClean="0"/>
              <a:t>Autonomous Control</a:t>
            </a:r>
          </a:p>
          <a:p>
            <a:pPr>
              <a:lnSpc>
                <a:spcPct val="140000"/>
              </a:lnSpc>
            </a:pPr>
            <a:r>
              <a:rPr lang="en-US" altLang="en-US" sz="1600" kern="0" dirty="0" smtClean="0"/>
              <a:t>Diagnosis</a:t>
            </a:r>
          </a:p>
          <a:p>
            <a:pPr>
              <a:lnSpc>
                <a:spcPct val="140000"/>
              </a:lnSpc>
            </a:pPr>
            <a:r>
              <a:rPr lang="en-AU" altLang="en-US" sz="1600" kern="0" dirty="0" smtClean="0"/>
              <a:t>Logistics Planning</a:t>
            </a:r>
          </a:p>
          <a:p>
            <a:pPr>
              <a:lnSpc>
                <a:spcPct val="140000"/>
              </a:lnSpc>
            </a:pPr>
            <a:r>
              <a:rPr lang="en-AU" altLang="en-US" sz="1600" kern="0" dirty="0" smtClean="0"/>
              <a:t>Robotics</a:t>
            </a:r>
          </a:p>
          <a:p>
            <a:pPr>
              <a:lnSpc>
                <a:spcPct val="140000"/>
              </a:lnSpc>
            </a:pPr>
            <a:r>
              <a:rPr lang="en-AU" altLang="en-US" sz="1600" kern="0" dirty="0" smtClean="0"/>
              <a:t>Language Understanding &amp; Problem Solving</a:t>
            </a:r>
            <a:endParaRPr lang="en-US" altLang="en-US" sz="1600" kern="0" dirty="0"/>
          </a:p>
        </p:txBody>
      </p:sp>
    </p:spTree>
    <p:extLst>
      <p:ext uri="{BB962C8B-B14F-4D97-AF65-F5344CB8AC3E}">
        <p14:creationId xmlns:p14="http://schemas.microsoft.com/office/powerpoint/2010/main" val="1248480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The Beginnings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z="2000" dirty="0"/>
              <a:t>1942 – Isaac Asimov publishes the three laws of robotics</a:t>
            </a:r>
          </a:p>
          <a:p>
            <a:r>
              <a:rPr lang="en-US" altLang="en-US" sz="2000" dirty="0"/>
              <a:t>1950 – Alan Turing publishes the </a:t>
            </a:r>
            <a:r>
              <a:rPr lang="en-US" altLang="en-US" sz="2000" i="1" dirty="0"/>
              <a:t>Turing Test</a:t>
            </a:r>
            <a:r>
              <a:rPr lang="en-US" altLang="en-US" sz="2000" dirty="0"/>
              <a:t>, a means of determining if a machine can think</a:t>
            </a:r>
          </a:p>
          <a:p>
            <a:r>
              <a:rPr lang="en-US" altLang="en-US" sz="2000" dirty="0"/>
              <a:t>1956 – The term Artificial Intelligence is coined at a meeting at Dartmouth College </a:t>
            </a:r>
          </a:p>
        </p:txBody>
      </p:sp>
    </p:spTree>
    <p:extLst>
      <p:ext uri="{BB962C8B-B14F-4D97-AF65-F5344CB8AC3E}">
        <p14:creationId xmlns:p14="http://schemas.microsoft.com/office/powerpoint/2010/main" val="1763256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000"/>
              <a:t>Debating the question </a:t>
            </a:r>
            <a:br>
              <a:rPr lang="en-US" altLang="en-US" sz="3000"/>
            </a:br>
            <a:r>
              <a:rPr lang="en-US" altLang="en-US" sz="3000"/>
              <a:t>"Can machines think?"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z="2100" dirty="0"/>
              <a:t>The Argument from Informality of Behavior</a:t>
            </a:r>
          </a:p>
          <a:p>
            <a:pPr lvl="1"/>
            <a:r>
              <a:rPr lang="en-US" altLang="en-US" sz="1800" dirty="0"/>
              <a:t>It is not possible to produce a set of rules purporting to describe what a man should do in every conceivable set of circumstances.  Thus it is not possible that humans are machines.</a:t>
            </a:r>
          </a:p>
          <a:p>
            <a:r>
              <a:rPr lang="en-US" altLang="en-US" sz="2100" dirty="0"/>
              <a:t>The Argument from Extrasensory Perception</a:t>
            </a:r>
          </a:p>
          <a:p>
            <a:pPr lvl="1"/>
            <a:r>
              <a:rPr lang="en-US" altLang="en-US" sz="1800" dirty="0"/>
              <a:t>Assuming the woman has ESP, she could perform better on a test of clairvoyance than the machine</a:t>
            </a:r>
          </a:p>
          <a:p>
            <a:pPr lvl="1"/>
            <a:r>
              <a:rPr lang="en-US" altLang="en-US" sz="1800" dirty="0"/>
              <a:t>Use a telepathy-proof room</a:t>
            </a:r>
          </a:p>
        </p:txBody>
      </p:sp>
    </p:spTree>
    <p:extLst>
      <p:ext uri="{BB962C8B-B14F-4D97-AF65-F5344CB8AC3E}">
        <p14:creationId xmlns:p14="http://schemas.microsoft.com/office/powerpoint/2010/main" val="560635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Learning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0019533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Machine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74319" y="2239177"/>
            <a:ext cx="7955279" cy="3200400"/>
          </a:xfrm>
        </p:spPr>
        <p:txBody>
          <a:bodyPr>
            <a:normAutofit/>
          </a:bodyPr>
          <a:lstStyle/>
          <a:p>
            <a:pPr algn="ctr"/>
            <a:r>
              <a:rPr lang="en-AU" sz="4000" dirty="0" smtClean="0"/>
              <a:t>The study of algorithms that learn from examples and experience instead of hard coded rules</a:t>
            </a:r>
            <a:endParaRPr lang="en-US" sz="40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0104" y="162004"/>
            <a:ext cx="2847975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028168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30342" y="477297"/>
            <a:ext cx="6229350" cy="3886200"/>
          </a:xfrm>
        </p:spPr>
        <p:txBody>
          <a:bodyPr lIns="0" rIns="0"/>
          <a:lstStyle/>
          <a:p>
            <a:pPr marL="0" inden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8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Traditional </a:t>
            </a:r>
            <a:r>
              <a:rPr lang="en-US" alt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Programming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en-US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en-US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en-US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en-US" sz="28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altLang="en-US" sz="28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8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</a:t>
            </a:r>
            <a:r>
              <a:rPr lang="en-US" alt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Learning</a:t>
            </a:r>
          </a:p>
        </p:txBody>
      </p:sp>
      <p:sp>
        <p:nvSpPr>
          <p:cNvPr id="3076" name="Rectangle 4"/>
          <p:cNvSpPr>
            <a:spLocks noChangeArrowheads="1"/>
          </p:cNvSpPr>
          <p:nvPr/>
        </p:nvSpPr>
        <p:spPr bwMode="auto">
          <a:xfrm>
            <a:off x="2939145" y="1200150"/>
            <a:ext cx="2000250" cy="11430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algn="ctr"/>
            <a:r>
              <a:rPr lang="en-US" altLang="en-US"/>
              <a:t>Computer</a:t>
            </a:r>
          </a:p>
        </p:txBody>
      </p:sp>
      <p:sp>
        <p:nvSpPr>
          <p:cNvPr id="3078" name="Line 6"/>
          <p:cNvSpPr>
            <a:spLocks noChangeShapeType="1"/>
          </p:cNvSpPr>
          <p:nvPr/>
        </p:nvSpPr>
        <p:spPr bwMode="auto">
          <a:xfrm>
            <a:off x="2253345" y="1543050"/>
            <a:ext cx="6858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3079" name="Line 7"/>
          <p:cNvSpPr>
            <a:spLocks noChangeShapeType="1"/>
          </p:cNvSpPr>
          <p:nvPr/>
        </p:nvSpPr>
        <p:spPr bwMode="auto">
          <a:xfrm>
            <a:off x="2253345" y="2057400"/>
            <a:ext cx="6858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3080" name="Line 8"/>
          <p:cNvSpPr>
            <a:spLocks noChangeShapeType="1"/>
          </p:cNvSpPr>
          <p:nvPr/>
        </p:nvSpPr>
        <p:spPr bwMode="auto">
          <a:xfrm>
            <a:off x="4939395" y="1714500"/>
            <a:ext cx="5715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3082" name="Text Box 10"/>
          <p:cNvSpPr txBox="1">
            <a:spLocks noChangeArrowheads="1"/>
          </p:cNvSpPr>
          <p:nvPr/>
        </p:nvSpPr>
        <p:spPr bwMode="auto">
          <a:xfrm>
            <a:off x="1441339" y="1269207"/>
            <a:ext cx="83548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/>
              <a:t>Data</a:t>
            </a:r>
          </a:p>
        </p:txBody>
      </p:sp>
      <p:sp>
        <p:nvSpPr>
          <p:cNvPr id="3083" name="Text Box 11"/>
          <p:cNvSpPr txBox="1">
            <a:spLocks noChangeArrowheads="1"/>
          </p:cNvSpPr>
          <p:nvPr/>
        </p:nvSpPr>
        <p:spPr bwMode="auto">
          <a:xfrm>
            <a:off x="938895" y="1771650"/>
            <a:ext cx="136608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/>
              <a:t>Program</a:t>
            </a:r>
          </a:p>
        </p:txBody>
      </p:sp>
      <p:sp>
        <p:nvSpPr>
          <p:cNvPr id="3084" name="Text Box 12"/>
          <p:cNvSpPr txBox="1">
            <a:spLocks noChangeArrowheads="1"/>
          </p:cNvSpPr>
          <p:nvPr/>
        </p:nvSpPr>
        <p:spPr bwMode="auto">
          <a:xfrm>
            <a:off x="5510895" y="1485900"/>
            <a:ext cx="110799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/>
              <a:t>Output</a:t>
            </a:r>
          </a:p>
        </p:txBody>
      </p:sp>
      <p:sp>
        <p:nvSpPr>
          <p:cNvPr id="3091" name="Rectangle 19"/>
          <p:cNvSpPr>
            <a:spLocks noChangeArrowheads="1"/>
          </p:cNvSpPr>
          <p:nvPr/>
        </p:nvSpPr>
        <p:spPr bwMode="auto">
          <a:xfrm>
            <a:off x="2996295" y="3314700"/>
            <a:ext cx="2000250" cy="11430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algn="ctr"/>
            <a:r>
              <a:rPr lang="en-US" altLang="en-US"/>
              <a:t>Computer</a:t>
            </a:r>
          </a:p>
        </p:txBody>
      </p:sp>
      <p:sp>
        <p:nvSpPr>
          <p:cNvPr id="3092" name="Line 20"/>
          <p:cNvSpPr>
            <a:spLocks noChangeShapeType="1"/>
          </p:cNvSpPr>
          <p:nvPr/>
        </p:nvSpPr>
        <p:spPr bwMode="auto">
          <a:xfrm>
            <a:off x="2310495" y="3657600"/>
            <a:ext cx="6858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3093" name="Line 21"/>
          <p:cNvSpPr>
            <a:spLocks noChangeShapeType="1"/>
          </p:cNvSpPr>
          <p:nvPr/>
        </p:nvSpPr>
        <p:spPr bwMode="auto">
          <a:xfrm>
            <a:off x="2310495" y="4171950"/>
            <a:ext cx="6858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3094" name="Line 22"/>
          <p:cNvSpPr>
            <a:spLocks noChangeShapeType="1"/>
          </p:cNvSpPr>
          <p:nvPr/>
        </p:nvSpPr>
        <p:spPr bwMode="auto">
          <a:xfrm>
            <a:off x="4996545" y="3829050"/>
            <a:ext cx="5715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3095" name="Text Box 23"/>
          <p:cNvSpPr txBox="1">
            <a:spLocks noChangeArrowheads="1"/>
          </p:cNvSpPr>
          <p:nvPr/>
        </p:nvSpPr>
        <p:spPr bwMode="auto">
          <a:xfrm>
            <a:off x="1498489" y="3383757"/>
            <a:ext cx="83548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/>
              <a:t>Data</a:t>
            </a:r>
          </a:p>
        </p:txBody>
      </p:sp>
      <p:sp>
        <p:nvSpPr>
          <p:cNvPr id="3096" name="Text Box 24"/>
          <p:cNvSpPr txBox="1">
            <a:spLocks noChangeArrowheads="1"/>
          </p:cNvSpPr>
          <p:nvPr/>
        </p:nvSpPr>
        <p:spPr bwMode="auto">
          <a:xfrm>
            <a:off x="1224645" y="3943350"/>
            <a:ext cx="110799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/>
              <a:t>Output</a:t>
            </a:r>
          </a:p>
        </p:txBody>
      </p:sp>
      <p:sp>
        <p:nvSpPr>
          <p:cNvPr id="3097" name="Text Box 25"/>
          <p:cNvSpPr txBox="1">
            <a:spLocks noChangeArrowheads="1"/>
          </p:cNvSpPr>
          <p:nvPr/>
        </p:nvSpPr>
        <p:spPr bwMode="auto">
          <a:xfrm>
            <a:off x="5568045" y="3600450"/>
            <a:ext cx="136608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/>
              <a:t>Program</a:t>
            </a:r>
          </a:p>
        </p:txBody>
      </p:sp>
    </p:spTree>
    <p:extLst>
      <p:ext uri="{BB962C8B-B14F-4D97-AF65-F5344CB8AC3E}">
        <p14:creationId xmlns:p14="http://schemas.microsoft.com/office/powerpoint/2010/main" val="3038220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Agenda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76267" y="1283057"/>
            <a:ext cx="6658618" cy="26253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AU" sz="1800" b="1" dirty="0" smtClean="0">
                <a:solidFill>
                  <a:schemeClr val="bg2"/>
                </a:solidFill>
              </a:rPr>
              <a:t>What is Serverless Computing?</a:t>
            </a:r>
            <a:endParaRPr lang="en-AU" sz="1800" b="1" dirty="0" smtClean="0">
              <a:solidFill>
                <a:schemeClr val="bg2"/>
              </a:solidFill>
              <a:latin typeface="+mn-lt"/>
            </a:endParaRPr>
          </a:p>
          <a:p>
            <a:pPr marL="285750" indent="-28575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AU" sz="1800" b="1" dirty="0" smtClean="0">
                <a:solidFill>
                  <a:schemeClr val="bg2"/>
                </a:solidFill>
                <a:latin typeface="+mn-lt"/>
              </a:rPr>
              <a:t>Architecture</a:t>
            </a:r>
          </a:p>
          <a:p>
            <a:pPr marL="285750" indent="-28575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AU" sz="1800" b="1" dirty="0" smtClean="0">
                <a:solidFill>
                  <a:schemeClr val="bg2"/>
                </a:solidFill>
                <a:latin typeface="+mn-lt"/>
              </a:rPr>
              <a:t>Hands on Serverless Computing</a:t>
            </a:r>
          </a:p>
          <a:p>
            <a:pPr marL="285750" indent="-28575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AU" sz="1800" b="1" dirty="0" smtClean="0">
                <a:solidFill>
                  <a:schemeClr val="bg2"/>
                </a:solidFill>
                <a:latin typeface="+mn-lt"/>
              </a:rPr>
              <a:t>What is AI , Machine Learning, Deep Learning?</a:t>
            </a:r>
          </a:p>
          <a:p>
            <a:pPr marL="285750" indent="-28575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AU" sz="1800" b="1" dirty="0" smtClean="0">
                <a:solidFill>
                  <a:schemeClr val="bg2"/>
                </a:solidFill>
                <a:latin typeface="+mn-lt"/>
              </a:rPr>
              <a:t>Hands on Text Analytics</a:t>
            </a:r>
          </a:p>
          <a:p>
            <a:pPr marL="285750" indent="-28575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AU" sz="1800" b="1" dirty="0" smtClean="0">
                <a:solidFill>
                  <a:schemeClr val="bg2"/>
                </a:solidFill>
                <a:latin typeface="+mn-lt"/>
              </a:rPr>
              <a:t>Applications of AI, Machine Learning and Deep Learning</a:t>
            </a:r>
          </a:p>
          <a:p>
            <a:pPr marL="285750" indent="-28575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AU" sz="1800" b="1" dirty="0" smtClean="0">
                <a:solidFill>
                  <a:schemeClr val="bg2"/>
                </a:solidFill>
                <a:latin typeface="+mn-lt"/>
              </a:rPr>
              <a:t>Hands on Image Analytics</a:t>
            </a:r>
          </a:p>
          <a:p>
            <a:pPr marL="285750" indent="-28575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AU" sz="1800" b="1" dirty="0" smtClean="0">
                <a:solidFill>
                  <a:schemeClr val="bg2"/>
                </a:solidFill>
                <a:latin typeface="+mn-lt"/>
              </a:rPr>
              <a:t>Hands on Voice Analytics</a:t>
            </a:r>
            <a:endParaRPr lang="en-US" sz="1800" b="1" dirty="0" smtClean="0">
              <a:solidFill>
                <a:schemeClr val="bg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01911654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Title 1"/>
          <p:cNvSpPr>
            <a:spLocks noGrp="1"/>
          </p:cNvSpPr>
          <p:nvPr>
            <p:ph type="title"/>
          </p:nvPr>
        </p:nvSpPr>
        <p:spPr>
          <a:xfrm>
            <a:off x="174728" y="457200"/>
            <a:ext cx="7772400" cy="857250"/>
          </a:xfrm>
        </p:spPr>
        <p:txBody>
          <a:bodyPr/>
          <a:lstStyle/>
          <a:p>
            <a:pPr eaLnBrk="1" hangingPunct="1"/>
            <a:r>
              <a:rPr lang="en-AU" altLang="en-US" dirty="0" smtClean="0"/>
              <a:t>Machine Learning Problems</a:t>
            </a:r>
            <a:endParaRPr lang="en-US" altLang="en-US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4884" y="1036393"/>
            <a:ext cx="6743700" cy="3914775"/>
          </a:xfrm>
          <a:prstGeom prst="rect">
            <a:avLst/>
          </a:prstGeom>
        </p:spPr>
      </p:pic>
      <p:sp>
        <p:nvSpPr>
          <p:cNvPr id="2" name="Frame 1"/>
          <p:cNvSpPr/>
          <p:nvPr/>
        </p:nvSpPr>
        <p:spPr>
          <a:xfrm>
            <a:off x="5132195" y="1844187"/>
            <a:ext cx="2286000" cy="97155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055782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Clustering Strategies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9570" y="1154933"/>
            <a:ext cx="6172200" cy="3543300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  <a:defRPr/>
            </a:pPr>
            <a:r>
              <a:rPr lang="en-US" sz="1600" dirty="0" smtClean="0"/>
              <a:t>K-means</a:t>
            </a:r>
          </a:p>
          <a:p>
            <a:pPr lvl="1">
              <a:buFont typeface="Arial" charset="0"/>
              <a:buChar char="–"/>
              <a:defRPr/>
            </a:pPr>
            <a:r>
              <a:rPr lang="en-US" sz="1600" dirty="0" smtClean="0"/>
              <a:t>Iteratively re-assign points to the nearest cluster center</a:t>
            </a:r>
          </a:p>
          <a:p>
            <a:pPr>
              <a:buFont typeface="Arial" charset="0"/>
              <a:buChar char="•"/>
              <a:defRPr/>
            </a:pPr>
            <a:r>
              <a:rPr lang="en-US" sz="1600" dirty="0" smtClean="0"/>
              <a:t>Agglomerative clustering</a:t>
            </a:r>
          </a:p>
          <a:p>
            <a:pPr lvl="1">
              <a:buFont typeface="Arial" charset="0"/>
              <a:buChar char="–"/>
              <a:defRPr/>
            </a:pPr>
            <a:r>
              <a:rPr lang="en-US" sz="1600" dirty="0" smtClean="0"/>
              <a:t>Start with each point as its own cluster and iteratively merge the closest clusters</a:t>
            </a:r>
          </a:p>
          <a:p>
            <a:pPr>
              <a:buFont typeface="Arial" charset="0"/>
              <a:buChar char="•"/>
              <a:defRPr/>
            </a:pPr>
            <a:r>
              <a:rPr lang="en-US" sz="1600" dirty="0" smtClean="0"/>
              <a:t>Mean-shift clustering</a:t>
            </a:r>
          </a:p>
          <a:p>
            <a:pPr lvl="1">
              <a:buFont typeface="Arial" charset="0"/>
              <a:buChar char="–"/>
              <a:defRPr/>
            </a:pPr>
            <a:r>
              <a:rPr lang="en-US" sz="1600" dirty="0" smtClean="0"/>
              <a:t>Estimate modes of </a:t>
            </a:r>
            <a:r>
              <a:rPr lang="en-US" sz="1600" dirty="0" err="1" smtClean="0"/>
              <a:t>pdf</a:t>
            </a:r>
            <a:endParaRPr lang="en-US" sz="1600" dirty="0" smtClean="0"/>
          </a:p>
          <a:p>
            <a:pPr>
              <a:buFont typeface="Arial" charset="0"/>
              <a:buChar char="•"/>
              <a:defRPr/>
            </a:pPr>
            <a:r>
              <a:rPr lang="en-US" sz="1600" dirty="0" smtClean="0"/>
              <a:t>Spectral clustering</a:t>
            </a:r>
          </a:p>
          <a:p>
            <a:pPr lvl="1">
              <a:buFont typeface="Arial" charset="0"/>
              <a:buChar char="–"/>
              <a:defRPr/>
            </a:pPr>
            <a:r>
              <a:rPr lang="en-US" sz="1600" dirty="0" smtClean="0"/>
              <a:t>Split the nodes in a graph based on assigned links with similarity weights</a:t>
            </a:r>
            <a:endParaRPr lang="en-US" sz="1600" dirty="0"/>
          </a:p>
        </p:txBody>
      </p:sp>
      <p:sp>
        <p:nvSpPr>
          <p:cNvPr id="2" name="TextBox 1"/>
          <p:cNvSpPr txBox="1"/>
          <p:nvPr/>
        </p:nvSpPr>
        <p:spPr>
          <a:xfrm>
            <a:off x="5229540" y="2438609"/>
            <a:ext cx="4114800" cy="147732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1800" dirty="0">
                <a:solidFill>
                  <a:schemeClr val="accent3">
                    <a:lumMod val="75000"/>
                  </a:schemeClr>
                </a:solidFill>
                <a:cs typeface="Arial" charset="0"/>
              </a:rPr>
              <a:t>As we go down this chart, the clustering strategies have more tendency to transitively group points even if they are not nearby in feature space</a:t>
            </a:r>
          </a:p>
        </p:txBody>
      </p:sp>
    </p:spTree>
    <p:extLst>
      <p:ext uri="{BB962C8B-B14F-4D97-AF65-F5344CB8AC3E}">
        <p14:creationId xmlns:p14="http://schemas.microsoft.com/office/powerpoint/2010/main" val="2284963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AU" altLang="en-US" dirty="0" smtClean="0"/>
              <a:t>Machine Learning Problems</a:t>
            </a:r>
            <a:endParaRPr lang="en-US" altLang="en-US" dirty="0" smtClean="0"/>
          </a:p>
        </p:txBody>
      </p:sp>
      <p:sp>
        <p:nvSpPr>
          <p:cNvPr id="5120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5029" y="1131852"/>
            <a:ext cx="6743700" cy="3914775"/>
          </a:xfrm>
          <a:prstGeom prst="rect">
            <a:avLst/>
          </a:prstGeom>
        </p:spPr>
      </p:pic>
      <p:sp>
        <p:nvSpPr>
          <p:cNvPr id="2" name="Frame 1"/>
          <p:cNvSpPr/>
          <p:nvPr/>
        </p:nvSpPr>
        <p:spPr>
          <a:xfrm>
            <a:off x="1948753" y="2057400"/>
            <a:ext cx="2286000" cy="97155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054146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The machine learning framework</a:t>
            </a:r>
          </a:p>
        </p:txBody>
      </p:sp>
      <p:sp>
        <p:nvSpPr>
          <p:cNvPr id="52227" name="Content Placeholder 2"/>
          <p:cNvSpPr>
            <a:spLocks noGrp="1"/>
          </p:cNvSpPr>
          <p:nvPr>
            <p:ph idx="1"/>
          </p:nvPr>
        </p:nvSpPr>
        <p:spPr>
          <a:xfrm>
            <a:off x="1485900" y="1485901"/>
            <a:ext cx="6172200" cy="3108722"/>
          </a:xfrm>
        </p:spPr>
        <p:txBody>
          <a:bodyPr/>
          <a:lstStyle/>
          <a:p>
            <a:r>
              <a:rPr lang="en-US" altLang="en-US" sz="1800"/>
              <a:t>Apply a prediction function to a feature representation of the image to get the desired output:</a:t>
            </a:r>
            <a:br>
              <a:rPr lang="en-US" altLang="en-US" sz="1800"/>
            </a:br>
            <a:endParaRPr lang="en-US" altLang="en-US" sz="1800"/>
          </a:p>
          <a:p>
            <a:pPr>
              <a:buFontTx/>
              <a:buNone/>
            </a:pPr>
            <a:r>
              <a:rPr lang="en-US" altLang="en-US" sz="1800">
                <a:solidFill>
                  <a:srgbClr val="0000FF"/>
                </a:solidFill>
              </a:rPr>
              <a:t>			</a:t>
            </a:r>
            <a:r>
              <a:rPr lang="en-US" altLang="en-US" sz="4500">
                <a:solidFill>
                  <a:srgbClr val="0000FF"/>
                </a:solidFill>
              </a:rPr>
              <a:t>f(    ) = “apple”</a:t>
            </a:r>
          </a:p>
          <a:p>
            <a:pPr>
              <a:buFontTx/>
              <a:buNone/>
            </a:pPr>
            <a:r>
              <a:rPr lang="en-US" altLang="en-US" sz="4500">
                <a:solidFill>
                  <a:srgbClr val="0000FF"/>
                </a:solidFill>
              </a:rPr>
              <a:t>			f(    ) = “tomato”</a:t>
            </a:r>
          </a:p>
          <a:p>
            <a:pPr>
              <a:buFontTx/>
              <a:buNone/>
            </a:pPr>
            <a:r>
              <a:rPr lang="en-US" altLang="en-US" sz="4500">
                <a:solidFill>
                  <a:srgbClr val="0000FF"/>
                </a:solidFill>
              </a:rPr>
              <a:t>			f(    ) = “cow”</a:t>
            </a:r>
          </a:p>
          <a:p>
            <a:pPr>
              <a:buFontTx/>
              <a:buNone/>
            </a:pPr>
            <a:endParaRPr lang="en-US" altLang="en-US" smtClean="0"/>
          </a:p>
          <a:p>
            <a:pPr>
              <a:buFontTx/>
              <a:buNone/>
            </a:pPr>
            <a:endParaRPr lang="en-US" altLang="en-US" smtClean="0"/>
          </a:p>
          <a:p>
            <a:pPr>
              <a:buFontTx/>
              <a:buNone/>
            </a:pPr>
            <a:endParaRPr lang="en-US" altLang="en-US" smtClean="0"/>
          </a:p>
        </p:txBody>
      </p:sp>
      <p:pic>
        <p:nvPicPr>
          <p:cNvPr id="5222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4700" y="2628900"/>
            <a:ext cx="571500" cy="56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22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4700" y="3429000"/>
            <a:ext cx="581025" cy="56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23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4700" y="4286250"/>
            <a:ext cx="581025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6629400" y="4936331"/>
            <a:ext cx="1409360" cy="2308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900" dirty="0">
                <a:solidFill>
                  <a:srgbClr val="FFFFFF">
                    <a:lumMod val="65000"/>
                  </a:srgbClr>
                </a:solidFill>
              </a:rPr>
              <a:t>Slide credit: L. </a:t>
            </a:r>
            <a:r>
              <a:rPr lang="en-US" sz="900" dirty="0" err="1">
                <a:solidFill>
                  <a:srgbClr val="FFFFFF">
                    <a:lumMod val="65000"/>
                  </a:srgbClr>
                </a:solidFill>
              </a:rPr>
              <a:t>Lazebnik</a:t>
            </a:r>
            <a:endParaRPr lang="en-US" sz="900" dirty="0">
              <a:solidFill>
                <a:srgbClr val="FFFFFF">
                  <a:lumMod val="6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178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The machine learning framework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96721" y="1060296"/>
            <a:ext cx="6457950" cy="3394472"/>
          </a:xfrm>
        </p:spPr>
        <p:txBody>
          <a:bodyPr/>
          <a:lstStyle/>
          <a:p>
            <a:pPr algn="ctr">
              <a:buFontTx/>
              <a:buNone/>
            </a:pPr>
            <a:r>
              <a:rPr lang="en-US" altLang="en-US" sz="4500" dirty="0">
                <a:solidFill>
                  <a:srgbClr val="0000FF"/>
                </a:solidFill>
              </a:rPr>
              <a:t>y = f(</a:t>
            </a:r>
            <a:r>
              <a:rPr lang="en-US" altLang="en-US" sz="4500" b="1" dirty="0">
                <a:solidFill>
                  <a:srgbClr val="0000FF"/>
                </a:solidFill>
              </a:rPr>
              <a:t>x</a:t>
            </a:r>
            <a:r>
              <a:rPr lang="en-US" altLang="en-US" sz="4500" dirty="0">
                <a:solidFill>
                  <a:srgbClr val="0000FF"/>
                </a:solidFill>
              </a:rPr>
              <a:t>)</a:t>
            </a:r>
          </a:p>
          <a:p>
            <a:pPr>
              <a:buFontTx/>
              <a:buNone/>
            </a:pPr>
            <a:endParaRPr lang="en-US" altLang="en-US" dirty="0" smtClean="0"/>
          </a:p>
          <a:p>
            <a:pPr>
              <a:buFontTx/>
              <a:buNone/>
            </a:pPr>
            <a:endParaRPr lang="en-US" altLang="en-US" dirty="0" smtClean="0"/>
          </a:p>
          <a:p>
            <a:pPr>
              <a:buFontTx/>
              <a:buNone/>
            </a:pPr>
            <a:r>
              <a:rPr lang="en-US" altLang="en-US" dirty="0" smtClean="0"/>
              <a:t/>
            </a:r>
            <a:br>
              <a:rPr lang="en-US" altLang="en-US" dirty="0" smtClean="0"/>
            </a:br>
            <a:endParaRPr lang="en-US" altLang="en-US" dirty="0" smtClean="0"/>
          </a:p>
          <a:p>
            <a:r>
              <a:rPr lang="en-US" altLang="en-US" sz="1800" b="1" dirty="0"/>
              <a:t>Training: </a:t>
            </a:r>
            <a:r>
              <a:rPr lang="en-US" altLang="en-US" sz="1800" dirty="0"/>
              <a:t>given a </a:t>
            </a:r>
            <a:r>
              <a:rPr lang="en-US" altLang="en-US" sz="1800" i="1" dirty="0"/>
              <a:t>training set </a:t>
            </a:r>
            <a:r>
              <a:rPr lang="en-US" altLang="en-US" sz="1800" dirty="0"/>
              <a:t>of labeled examples</a:t>
            </a:r>
            <a:r>
              <a:rPr lang="en-US" altLang="en-US" sz="1800" i="1" dirty="0"/>
              <a:t> </a:t>
            </a:r>
            <a:r>
              <a:rPr lang="en-US" altLang="en-US" sz="1800" dirty="0">
                <a:solidFill>
                  <a:srgbClr val="0000FF"/>
                </a:solidFill>
              </a:rPr>
              <a:t>{(</a:t>
            </a:r>
            <a:r>
              <a:rPr lang="en-US" altLang="en-US" sz="1800" b="1" dirty="0">
                <a:solidFill>
                  <a:srgbClr val="0000FF"/>
                </a:solidFill>
              </a:rPr>
              <a:t>x</a:t>
            </a:r>
            <a:r>
              <a:rPr lang="en-US" altLang="en-US" sz="1800" baseline="-25000" dirty="0">
                <a:solidFill>
                  <a:srgbClr val="0000FF"/>
                </a:solidFill>
              </a:rPr>
              <a:t>1</a:t>
            </a:r>
            <a:r>
              <a:rPr lang="en-US" altLang="en-US" sz="1800" dirty="0">
                <a:solidFill>
                  <a:srgbClr val="0000FF"/>
                </a:solidFill>
              </a:rPr>
              <a:t>,y</a:t>
            </a:r>
            <a:r>
              <a:rPr lang="en-US" altLang="en-US" sz="1800" baseline="-25000" dirty="0">
                <a:solidFill>
                  <a:srgbClr val="0000FF"/>
                </a:solidFill>
              </a:rPr>
              <a:t>1</a:t>
            </a:r>
            <a:r>
              <a:rPr lang="en-US" altLang="en-US" sz="1800" dirty="0">
                <a:solidFill>
                  <a:srgbClr val="0000FF"/>
                </a:solidFill>
              </a:rPr>
              <a:t>), …, (</a:t>
            </a:r>
            <a:r>
              <a:rPr lang="en-US" altLang="en-US" sz="1800" b="1" dirty="0" err="1">
                <a:solidFill>
                  <a:srgbClr val="0000FF"/>
                </a:solidFill>
              </a:rPr>
              <a:t>x</a:t>
            </a:r>
            <a:r>
              <a:rPr lang="en-US" altLang="en-US" sz="1800" baseline="-25000" dirty="0" err="1">
                <a:solidFill>
                  <a:srgbClr val="0000FF"/>
                </a:solidFill>
              </a:rPr>
              <a:t>N</a:t>
            </a:r>
            <a:r>
              <a:rPr lang="en-US" altLang="en-US" sz="1800" dirty="0" err="1">
                <a:solidFill>
                  <a:srgbClr val="0000FF"/>
                </a:solidFill>
              </a:rPr>
              <a:t>,y</a:t>
            </a:r>
            <a:r>
              <a:rPr lang="en-US" altLang="en-US" sz="1800" baseline="-25000" dirty="0" err="1">
                <a:solidFill>
                  <a:srgbClr val="0000FF"/>
                </a:solidFill>
              </a:rPr>
              <a:t>N</a:t>
            </a:r>
            <a:r>
              <a:rPr lang="en-US" altLang="en-US" sz="1800" dirty="0">
                <a:solidFill>
                  <a:srgbClr val="0000FF"/>
                </a:solidFill>
              </a:rPr>
              <a:t>)}</a:t>
            </a:r>
            <a:r>
              <a:rPr lang="en-US" altLang="en-US" sz="1800" dirty="0"/>
              <a:t>, estimate the prediction function </a:t>
            </a:r>
            <a:r>
              <a:rPr lang="en-US" altLang="en-US" sz="1800" dirty="0">
                <a:solidFill>
                  <a:srgbClr val="0000FF"/>
                </a:solidFill>
              </a:rPr>
              <a:t>f </a:t>
            </a:r>
            <a:r>
              <a:rPr lang="en-US" altLang="en-US" sz="1800" dirty="0"/>
              <a:t>by minimizing the prediction error on the training set</a:t>
            </a:r>
          </a:p>
          <a:p>
            <a:r>
              <a:rPr lang="en-US" altLang="en-US" sz="1800" b="1" dirty="0"/>
              <a:t>Testing:</a:t>
            </a:r>
            <a:r>
              <a:rPr lang="en-US" altLang="en-US" sz="1800" dirty="0"/>
              <a:t> apply </a:t>
            </a:r>
            <a:r>
              <a:rPr lang="en-US" altLang="en-US" sz="1800" dirty="0">
                <a:solidFill>
                  <a:srgbClr val="0000FF"/>
                </a:solidFill>
              </a:rPr>
              <a:t>f</a:t>
            </a:r>
            <a:r>
              <a:rPr lang="en-US" altLang="en-US" sz="1800" dirty="0"/>
              <a:t> to a never before seen </a:t>
            </a:r>
            <a:r>
              <a:rPr lang="en-US" altLang="en-US" sz="1800" i="1" dirty="0"/>
              <a:t>test example</a:t>
            </a:r>
            <a:r>
              <a:rPr lang="en-US" altLang="en-US" sz="1800" dirty="0"/>
              <a:t> </a:t>
            </a:r>
            <a:r>
              <a:rPr lang="en-US" altLang="en-US" sz="1800" b="1" dirty="0">
                <a:solidFill>
                  <a:srgbClr val="0000FF"/>
                </a:solidFill>
              </a:rPr>
              <a:t>x</a:t>
            </a:r>
            <a:r>
              <a:rPr lang="en-US" altLang="en-US" sz="1800" dirty="0"/>
              <a:t> and output the predicted value </a:t>
            </a:r>
            <a:r>
              <a:rPr lang="en-US" altLang="en-US" sz="1800" dirty="0">
                <a:solidFill>
                  <a:srgbClr val="0000FF"/>
                </a:solidFill>
              </a:rPr>
              <a:t>y = f(</a:t>
            </a:r>
            <a:r>
              <a:rPr lang="en-US" altLang="en-US" sz="1800" b="1" dirty="0">
                <a:solidFill>
                  <a:srgbClr val="0000FF"/>
                </a:solidFill>
              </a:rPr>
              <a:t>x</a:t>
            </a:r>
            <a:r>
              <a:rPr lang="en-US" altLang="en-US" sz="1800" dirty="0">
                <a:solidFill>
                  <a:srgbClr val="0000FF"/>
                </a:solidFill>
              </a:rPr>
              <a:t>)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rot="5400000" flipH="1" flipV="1">
            <a:off x="3573066" y="2200275"/>
            <a:ext cx="513159" cy="119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rot="5400000" flipH="1" flipV="1">
            <a:off x="4429126" y="2200276"/>
            <a:ext cx="514350" cy="238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rot="10800000">
            <a:off x="5143500" y="1943100"/>
            <a:ext cx="685800" cy="51435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255" name="TextBox 8"/>
          <p:cNvSpPr txBox="1">
            <a:spLocks noChangeArrowheads="1"/>
          </p:cNvSpPr>
          <p:nvPr/>
        </p:nvSpPr>
        <p:spPr bwMode="auto">
          <a:xfrm>
            <a:off x="3552826" y="2457450"/>
            <a:ext cx="665567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350">
                <a:solidFill>
                  <a:srgbClr val="000000"/>
                </a:solidFill>
              </a:rPr>
              <a:t>output</a:t>
            </a:r>
          </a:p>
        </p:txBody>
      </p:sp>
      <p:sp>
        <p:nvSpPr>
          <p:cNvPr id="53256" name="TextBox 9"/>
          <p:cNvSpPr txBox="1">
            <a:spLocks noChangeArrowheads="1"/>
          </p:cNvSpPr>
          <p:nvPr/>
        </p:nvSpPr>
        <p:spPr bwMode="auto">
          <a:xfrm>
            <a:off x="4010025" y="2457450"/>
            <a:ext cx="1419225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350">
                <a:solidFill>
                  <a:srgbClr val="000000"/>
                </a:solidFill>
              </a:rPr>
              <a:t>prediction function</a:t>
            </a:r>
          </a:p>
        </p:txBody>
      </p:sp>
      <p:sp>
        <p:nvSpPr>
          <p:cNvPr id="53257" name="TextBox 10"/>
          <p:cNvSpPr txBox="1">
            <a:spLocks noChangeArrowheads="1"/>
          </p:cNvSpPr>
          <p:nvPr/>
        </p:nvSpPr>
        <p:spPr bwMode="auto">
          <a:xfrm>
            <a:off x="5267325" y="2457450"/>
            <a:ext cx="1133475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350">
                <a:solidFill>
                  <a:srgbClr val="000000"/>
                </a:solidFill>
              </a:rPr>
              <a:t>Image feature</a:t>
            </a:r>
          </a:p>
        </p:txBody>
      </p:sp>
    </p:spTree>
    <p:extLst>
      <p:ext uri="{BB962C8B-B14F-4D97-AF65-F5344CB8AC3E}">
        <p14:creationId xmlns:p14="http://schemas.microsoft.com/office/powerpoint/2010/main" val="671044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ounded Rectangle 29"/>
          <p:cNvSpPr/>
          <p:nvPr/>
        </p:nvSpPr>
        <p:spPr>
          <a:xfrm>
            <a:off x="6629400" y="3795138"/>
            <a:ext cx="1314450" cy="6858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800" dirty="0">
                <a:solidFill>
                  <a:srgbClr val="000000"/>
                </a:solidFill>
              </a:rPr>
              <a:t>Prediction</a:t>
            </a:r>
          </a:p>
        </p:txBody>
      </p:sp>
      <p:sp>
        <p:nvSpPr>
          <p:cNvPr id="54275" name="Title 1"/>
          <p:cNvSpPr>
            <a:spLocks noGrp="1"/>
          </p:cNvSpPr>
          <p:nvPr>
            <p:ph type="title"/>
          </p:nvPr>
        </p:nvSpPr>
        <p:spPr>
          <a:xfrm>
            <a:off x="1485900" y="1"/>
            <a:ext cx="6172200" cy="594122"/>
          </a:xfrm>
        </p:spPr>
        <p:txBody>
          <a:bodyPr/>
          <a:lstStyle/>
          <a:p>
            <a:r>
              <a:rPr lang="en-US" altLang="en-US" smtClean="0"/>
              <a:t>Steps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086350" y="687686"/>
            <a:ext cx="1200150" cy="62865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800" dirty="0">
                <a:solidFill>
                  <a:srgbClr val="000000"/>
                </a:solidFill>
              </a:rPr>
              <a:t>Training Labels</a:t>
            </a:r>
          </a:p>
        </p:txBody>
      </p:sp>
      <p:grpSp>
        <p:nvGrpSpPr>
          <p:cNvPr id="54277" name="Group 12"/>
          <p:cNvGrpSpPr>
            <a:grpSpLocks/>
          </p:cNvGrpSpPr>
          <p:nvPr/>
        </p:nvGrpSpPr>
        <p:grpSpPr bwMode="auto">
          <a:xfrm>
            <a:off x="1200150" y="1122264"/>
            <a:ext cx="1828800" cy="2308622"/>
            <a:chOff x="228600" y="1417320"/>
            <a:chExt cx="2438400" cy="2849880"/>
          </a:xfrm>
        </p:grpSpPr>
        <p:sp>
          <p:nvSpPr>
            <p:cNvPr id="54296" name="TextBox 7"/>
            <p:cNvSpPr txBox="1">
              <a:spLocks noChangeArrowheads="1"/>
            </p:cNvSpPr>
            <p:nvPr/>
          </p:nvSpPr>
          <p:spPr bwMode="auto">
            <a:xfrm>
              <a:off x="533400" y="1417320"/>
              <a:ext cx="1828800" cy="7978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>
                  <a:solidFill>
                    <a:srgbClr val="000000"/>
                  </a:solidFill>
                </a:rPr>
                <a:t>Training Images</a:t>
              </a: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228600" y="1448185"/>
              <a:ext cx="2438400" cy="2819015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 dirty="0">
                <a:solidFill>
                  <a:srgbClr val="000000"/>
                </a:solidFill>
              </a:endParaRPr>
            </a:p>
          </p:txBody>
        </p:sp>
      </p:grpSp>
      <p:sp>
        <p:nvSpPr>
          <p:cNvPr id="12" name="Rounded Rectangle 11"/>
          <p:cNvSpPr/>
          <p:nvPr/>
        </p:nvSpPr>
        <p:spPr>
          <a:xfrm>
            <a:off x="5200650" y="1773536"/>
            <a:ext cx="1085850" cy="6858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800" dirty="0">
                <a:solidFill>
                  <a:srgbClr val="000000"/>
                </a:solidFill>
              </a:rPr>
              <a:t>Training</a:t>
            </a:r>
          </a:p>
        </p:txBody>
      </p:sp>
      <p:sp>
        <p:nvSpPr>
          <p:cNvPr id="54279" name="TextBox 13"/>
          <p:cNvSpPr txBox="1">
            <a:spLocks noChangeArrowheads="1"/>
          </p:cNvSpPr>
          <p:nvPr/>
        </p:nvSpPr>
        <p:spPr bwMode="auto">
          <a:xfrm>
            <a:off x="1557338" y="573386"/>
            <a:ext cx="1234184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100" b="1">
                <a:solidFill>
                  <a:srgbClr val="000000"/>
                </a:solidFill>
              </a:rPr>
              <a:t>Training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3543300" y="1773536"/>
            <a:ext cx="1249764" cy="6858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800" dirty="0">
                <a:solidFill>
                  <a:srgbClr val="000000"/>
                </a:solidFill>
              </a:rPr>
              <a:t>Image Features</a:t>
            </a:r>
          </a:p>
        </p:txBody>
      </p:sp>
      <p:sp>
        <p:nvSpPr>
          <p:cNvPr id="16" name="Right Arrow 15"/>
          <p:cNvSpPr/>
          <p:nvPr/>
        </p:nvSpPr>
        <p:spPr>
          <a:xfrm>
            <a:off x="3086100" y="2002136"/>
            <a:ext cx="400050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>
              <a:solidFill>
                <a:srgbClr val="FFFFFF"/>
              </a:solidFill>
            </a:endParaRPr>
          </a:p>
        </p:txBody>
      </p:sp>
      <p:sp>
        <p:nvSpPr>
          <p:cNvPr id="17" name="Right Arrow 16"/>
          <p:cNvSpPr/>
          <p:nvPr/>
        </p:nvSpPr>
        <p:spPr>
          <a:xfrm>
            <a:off x="4743450" y="2002136"/>
            <a:ext cx="400050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>
              <a:solidFill>
                <a:srgbClr val="FFFFFF"/>
              </a:solidFill>
            </a:endParaRPr>
          </a:p>
        </p:txBody>
      </p:sp>
      <p:sp>
        <p:nvSpPr>
          <p:cNvPr id="18" name="Right Arrow 17"/>
          <p:cNvSpPr/>
          <p:nvPr/>
        </p:nvSpPr>
        <p:spPr>
          <a:xfrm rot="5400000">
            <a:off x="5509022" y="1430636"/>
            <a:ext cx="342900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>
              <a:solidFill>
                <a:srgbClr val="FFFFFF"/>
              </a:solidFill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3200400" y="3795138"/>
            <a:ext cx="1314450" cy="6858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800" dirty="0">
                <a:solidFill>
                  <a:srgbClr val="000000"/>
                </a:solidFill>
              </a:rPr>
              <a:t>Image Features</a:t>
            </a:r>
          </a:p>
        </p:txBody>
      </p:sp>
      <p:sp>
        <p:nvSpPr>
          <p:cNvPr id="20" name="Right Arrow 19"/>
          <p:cNvSpPr/>
          <p:nvPr/>
        </p:nvSpPr>
        <p:spPr>
          <a:xfrm>
            <a:off x="2743200" y="4023738"/>
            <a:ext cx="400050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>
              <a:solidFill>
                <a:srgbClr val="FFFFFF"/>
              </a:solidFill>
            </a:endParaRPr>
          </a:p>
        </p:txBody>
      </p:sp>
      <p:sp>
        <p:nvSpPr>
          <p:cNvPr id="10254" name="TextBox 20"/>
          <p:cNvSpPr txBox="1">
            <a:spLocks noChangeArrowheads="1"/>
          </p:cNvSpPr>
          <p:nvPr/>
        </p:nvSpPr>
        <p:spPr bwMode="auto">
          <a:xfrm>
            <a:off x="1567209" y="3387715"/>
            <a:ext cx="1123256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100" b="1">
                <a:solidFill>
                  <a:srgbClr val="000000"/>
                </a:solidFill>
              </a:rPr>
              <a:t>Testing</a:t>
            </a:r>
          </a:p>
        </p:txBody>
      </p:sp>
      <p:sp>
        <p:nvSpPr>
          <p:cNvPr id="10255" name="TextBox 21"/>
          <p:cNvSpPr txBox="1">
            <a:spLocks noChangeArrowheads="1"/>
          </p:cNvSpPr>
          <p:nvPr/>
        </p:nvSpPr>
        <p:spPr bwMode="auto">
          <a:xfrm>
            <a:off x="1457927" y="4452363"/>
            <a:ext cx="131324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>
                <a:solidFill>
                  <a:srgbClr val="000000"/>
                </a:solidFill>
              </a:rPr>
              <a:t>Test Image</a:t>
            </a:r>
          </a:p>
        </p:txBody>
      </p:sp>
      <p:sp>
        <p:nvSpPr>
          <p:cNvPr id="23" name="Right Arrow 22"/>
          <p:cNvSpPr/>
          <p:nvPr/>
        </p:nvSpPr>
        <p:spPr>
          <a:xfrm>
            <a:off x="6286500" y="2002136"/>
            <a:ext cx="400050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>
              <a:solidFill>
                <a:srgbClr val="FFFFFF"/>
              </a:solidFill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6800850" y="1773536"/>
            <a:ext cx="1143000" cy="6858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800" dirty="0">
                <a:solidFill>
                  <a:srgbClr val="000000"/>
                </a:solidFill>
              </a:rPr>
              <a:t>Learned model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5029200" y="3795138"/>
            <a:ext cx="1314450" cy="6858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800" dirty="0">
                <a:solidFill>
                  <a:srgbClr val="000000"/>
                </a:solidFill>
              </a:rPr>
              <a:t>Learned model</a:t>
            </a:r>
          </a:p>
        </p:txBody>
      </p:sp>
      <p:sp>
        <p:nvSpPr>
          <p:cNvPr id="26" name="Right Arrow 25"/>
          <p:cNvSpPr/>
          <p:nvPr/>
        </p:nvSpPr>
        <p:spPr>
          <a:xfrm>
            <a:off x="4572000" y="4023738"/>
            <a:ext cx="400050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>
              <a:solidFill>
                <a:srgbClr val="FFFFFF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886450" y="4936331"/>
            <a:ext cx="2114550" cy="36933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900" dirty="0">
                <a:solidFill>
                  <a:srgbClr val="FFFFFF">
                    <a:lumMod val="65000"/>
                  </a:srgbClr>
                </a:solidFill>
              </a:rPr>
              <a:t>Slide credit: D. </a:t>
            </a:r>
            <a:r>
              <a:rPr lang="en-US" sz="900" dirty="0" err="1">
                <a:solidFill>
                  <a:srgbClr val="FFFFFF">
                    <a:lumMod val="65000"/>
                  </a:srgbClr>
                </a:solidFill>
              </a:rPr>
              <a:t>Hoiem</a:t>
            </a:r>
            <a:r>
              <a:rPr lang="en-US" sz="900" dirty="0">
                <a:solidFill>
                  <a:srgbClr val="FFFFFF">
                    <a:lumMod val="65000"/>
                  </a:srgbClr>
                </a:solidFill>
              </a:rPr>
              <a:t> and L. </a:t>
            </a:r>
            <a:r>
              <a:rPr lang="en-US" sz="900" dirty="0" err="1">
                <a:solidFill>
                  <a:srgbClr val="FFFFFF">
                    <a:lumMod val="65000"/>
                  </a:srgbClr>
                </a:solidFill>
              </a:rPr>
              <a:t>Lazebnik</a:t>
            </a:r>
            <a:endParaRPr lang="en-US" sz="900" dirty="0">
              <a:solidFill>
                <a:srgbClr val="FFFFFF">
                  <a:lumMod val="65000"/>
                </a:srgbClr>
              </a:solidFill>
            </a:endParaRPr>
          </a:p>
        </p:txBody>
      </p:sp>
      <p:sp>
        <p:nvSpPr>
          <p:cNvPr id="32" name="Right Arrow 31"/>
          <p:cNvSpPr/>
          <p:nvPr/>
        </p:nvSpPr>
        <p:spPr>
          <a:xfrm>
            <a:off x="6343650" y="4023738"/>
            <a:ext cx="342900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>
              <a:solidFill>
                <a:srgbClr val="FFFFFF"/>
              </a:solidFill>
            </a:endParaRPr>
          </a:p>
        </p:txBody>
      </p:sp>
      <p:pic>
        <p:nvPicPr>
          <p:cNvPr id="5429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301" y="1773536"/>
            <a:ext cx="1678781" cy="142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1" name="Picture 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3852288"/>
            <a:ext cx="600075" cy="60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37095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10" grpId="0" animBg="1"/>
      <p:bldP spid="12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10254" grpId="0"/>
      <p:bldP spid="10255" grpId="0"/>
      <p:bldP spid="23" grpId="0" animBg="1"/>
      <p:bldP spid="24" grpId="0" animBg="1"/>
      <p:bldP spid="25" grpId="0" animBg="1"/>
      <p:bldP spid="26" grpId="0" animBg="1"/>
      <p:bldP spid="3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1600" smtClean="0"/>
              <a:t>Raw pixels</a:t>
            </a:r>
          </a:p>
          <a:p>
            <a:pPr>
              <a:buFontTx/>
              <a:buNone/>
            </a:pPr>
            <a:endParaRPr lang="en-US" altLang="en-US" sz="1600" smtClean="0"/>
          </a:p>
          <a:p>
            <a:pPr>
              <a:buFontTx/>
              <a:buNone/>
            </a:pPr>
            <a:endParaRPr lang="en-US" altLang="en-US" sz="1600" smtClean="0"/>
          </a:p>
          <a:p>
            <a:r>
              <a:rPr lang="en-US" altLang="en-US" sz="1600" smtClean="0"/>
              <a:t>Histograms</a:t>
            </a:r>
          </a:p>
          <a:p>
            <a:endParaRPr lang="en-US" altLang="en-US" sz="1600" smtClean="0"/>
          </a:p>
          <a:p>
            <a:endParaRPr lang="en-US" altLang="en-US" sz="1600" smtClean="0"/>
          </a:p>
          <a:p>
            <a:r>
              <a:rPr lang="en-US" altLang="en-US" sz="1600" smtClean="0"/>
              <a:t>GIST descriptors</a:t>
            </a:r>
          </a:p>
          <a:p>
            <a:pPr>
              <a:buFontTx/>
              <a:buNone/>
            </a:pPr>
            <a:endParaRPr lang="en-US" altLang="en-US" sz="1600" smtClean="0"/>
          </a:p>
          <a:p>
            <a:pPr>
              <a:buFontTx/>
              <a:buNone/>
            </a:pPr>
            <a:endParaRPr lang="en-US" altLang="en-US" sz="1600" smtClean="0"/>
          </a:p>
          <a:p>
            <a:r>
              <a:rPr lang="en-US" altLang="en-US" sz="1600" smtClean="0"/>
              <a:t>…</a:t>
            </a:r>
          </a:p>
        </p:txBody>
      </p:sp>
      <p:pic>
        <p:nvPicPr>
          <p:cNvPr id="4" name="Picture 2" descr="C:\Documents and Settings\Derek Hoiem\My Documents\Classes\Spring10 - Computer Vision\figs\child_in_fiel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0298" y="1532335"/>
            <a:ext cx="1834753" cy="12108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22" t="12444" r="33333" b="43111"/>
          <a:stretch>
            <a:fillRect/>
          </a:stretch>
        </p:blipFill>
        <p:spPr bwMode="auto">
          <a:xfrm>
            <a:off x="6229350" y="1485900"/>
            <a:ext cx="1559719" cy="1257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2" descr="0681_gist_photoshopped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9350" y="3028950"/>
            <a:ext cx="1681163" cy="131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250" y="3028950"/>
            <a:ext cx="1791891" cy="131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6629400" y="4936331"/>
            <a:ext cx="1409360" cy="2308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900" dirty="0">
                <a:solidFill>
                  <a:srgbClr val="FFFFFF">
                    <a:lumMod val="65000"/>
                  </a:srgbClr>
                </a:solidFill>
              </a:rPr>
              <a:t>Slide credit: L. </a:t>
            </a:r>
            <a:r>
              <a:rPr lang="en-US" sz="900" dirty="0" err="1">
                <a:solidFill>
                  <a:srgbClr val="FFFFFF">
                    <a:lumMod val="65000"/>
                  </a:srgbClr>
                </a:solidFill>
              </a:rPr>
              <a:t>Lazebnik</a:t>
            </a:r>
            <a:endParaRPr lang="en-US" sz="900" dirty="0">
              <a:solidFill>
                <a:srgbClr val="FFFFFF">
                  <a:lumMod val="6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4876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Classifiers: Linear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4450" y="3600451"/>
            <a:ext cx="6515100" cy="994172"/>
          </a:xfrm>
        </p:spPr>
        <p:txBody>
          <a:bodyPr/>
          <a:lstStyle/>
          <a:p>
            <a:r>
              <a:rPr lang="en-US" altLang="en-US" dirty="0" smtClean="0"/>
              <a:t>Find a </a:t>
            </a:r>
            <a:r>
              <a:rPr lang="en-US" altLang="en-US" i="1" dirty="0" smtClean="0"/>
              <a:t>linear function </a:t>
            </a:r>
            <a:r>
              <a:rPr lang="en-US" altLang="en-US" dirty="0" smtClean="0"/>
              <a:t>to separate the classes:</a:t>
            </a:r>
          </a:p>
          <a:p>
            <a:pPr algn="ctr">
              <a:buFontTx/>
              <a:buNone/>
            </a:pPr>
            <a:r>
              <a:rPr lang="en-US" altLang="en-US" dirty="0" smtClean="0">
                <a:solidFill>
                  <a:srgbClr val="0000FF"/>
                </a:solidFill>
              </a:rPr>
              <a:t>f(</a:t>
            </a:r>
            <a:r>
              <a:rPr lang="en-US" altLang="en-US" b="1" dirty="0" smtClean="0">
                <a:solidFill>
                  <a:srgbClr val="0000FF"/>
                </a:solidFill>
              </a:rPr>
              <a:t>x</a:t>
            </a:r>
            <a:r>
              <a:rPr lang="en-US" altLang="en-US" dirty="0" smtClean="0">
                <a:solidFill>
                  <a:srgbClr val="0000FF"/>
                </a:solidFill>
              </a:rPr>
              <a:t>) = </a:t>
            </a:r>
            <a:r>
              <a:rPr lang="en-US" altLang="en-US" dirty="0" err="1" smtClean="0">
                <a:solidFill>
                  <a:srgbClr val="0000FF"/>
                </a:solidFill>
              </a:rPr>
              <a:t>sgn</a:t>
            </a:r>
            <a:r>
              <a:rPr lang="en-US" altLang="en-US" dirty="0" smtClean="0">
                <a:solidFill>
                  <a:srgbClr val="0000FF"/>
                </a:solidFill>
              </a:rPr>
              <a:t>(</a:t>
            </a:r>
            <a:r>
              <a:rPr lang="en-US" altLang="en-US" b="1" dirty="0" smtClean="0">
                <a:solidFill>
                  <a:srgbClr val="0000FF"/>
                </a:solidFill>
              </a:rPr>
              <a:t>w </a:t>
            </a:r>
            <a:r>
              <a:rPr lang="en-US" altLang="en-US" dirty="0" smtClean="0">
                <a:solidFill>
                  <a:srgbClr val="0000FF"/>
                </a:solidFill>
                <a:sym typeface="Symbol" panose="05050102010706020507" pitchFamily="18" charset="2"/>
              </a:rPr>
              <a:t> </a:t>
            </a:r>
            <a:r>
              <a:rPr lang="en-US" altLang="en-US" b="1" dirty="0" smtClean="0">
                <a:solidFill>
                  <a:srgbClr val="0000FF"/>
                </a:solidFill>
              </a:rPr>
              <a:t>x </a:t>
            </a:r>
            <a:r>
              <a:rPr lang="en-US" altLang="en-US" dirty="0" smtClean="0">
                <a:solidFill>
                  <a:srgbClr val="0000FF"/>
                </a:solidFill>
              </a:rPr>
              <a:t>+ b)</a:t>
            </a:r>
          </a:p>
        </p:txBody>
      </p:sp>
      <p:sp>
        <p:nvSpPr>
          <p:cNvPr id="4" name="Rectangle 3"/>
          <p:cNvSpPr/>
          <p:nvPr/>
        </p:nvSpPr>
        <p:spPr>
          <a:xfrm>
            <a:off x="2800350" y="1371600"/>
            <a:ext cx="171450" cy="17145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>
              <a:solidFill>
                <a:srgbClr val="FFFFFF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200400" y="1885950"/>
            <a:ext cx="171450" cy="17145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>
              <a:solidFill>
                <a:srgbClr val="FFFFFF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600450" y="1314450"/>
            <a:ext cx="171450" cy="17145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>
              <a:solidFill>
                <a:srgbClr val="FFFFFF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914650" y="2457450"/>
            <a:ext cx="171450" cy="17145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>
              <a:solidFill>
                <a:srgbClr val="FFFFFF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943350" y="2228850"/>
            <a:ext cx="171450" cy="17145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>
              <a:solidFill>
                <a:srgbClr val="FFFFFF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829050" y="2800350"/>
            <a:ext cx="171450" cy="17145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>
              <a:solidFill>
                <a:srgbClr val="FFFFFF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5486400" y="1543050"/>
            <a:ext cx="171450" cy="1714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>
              <a:solidFill>
                <a:srgbClr val="FFFFFF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4914900" y="2057400"/>
            <a:ext cx="171450" cy="1714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>
              <a:solidFill>
                <a:srgbClr val="FFFFFF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5486400" y="2343150"/>
            <a:ext cx="171450" cy="1714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>
              <a:solidFill>
                <a:srgbClr val="FFFFFF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4800600" y="1257300"/>
            <a:ext cx="171450" cy="1714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>
              <a:solidFill>
                <a:srgbClr val="FFFFFF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5086350" y="1714500"/>
            <a:ext cx="171450" cy="1714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>
              <a:solidFill>
                <a:srgbClr val="FFFFFF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4800600" y="2686050"/>
            <a:ext cx="171450" cy="1714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>
              <a:solidFill>
                <a:srgbClr val="FFFFFF"/>
              </a:solidFill>
            </a:endParaRPr>
          </a:p>
        </p:txBody>
      </p:sp>
      <p:cxnSp>
        <p:nvCxnSpPr>
          <p:cNvPr id="22" name="Straight Connector 21"/>
          <p:cNvCxnSpPr/>
          <p:nvPr/>
        </p:nvCxnSpPr>
        <p:spPr>
          <a:xfrm rot="16200000" flipH="1">
            <a:off x="3143250" y="1943100"/>
            <a:ext cx="2457450" cy="400050"/>
          </a:xfrm>
          <a:prstGeom prst="line">
            <a:avLst/>
          </a:prstGeom>
          <a:ln w="38100">
            <a:solidFill>
              <a:srgbClr val="CC009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6629400" y="4936331"/>
            <a:ext cx="1409360" cy="2308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900" dirty="0">
                <a:solidFill>
                  <a:srgbClr val="FFFFFF">
                    <a:lumMod val="65000"/>
                  </a:srgbClr>
                </a:solidFill>
              </a:rPr>
              <a:t>Slide credit: L. </a:t>
            </a:r>
            <a:r>
              <a:rPr lang="en-US" sz="900" dirty="0" err="1">
                <a:solidFill>
                  <a:srgbClr val="FFFFFF">
                    <a:lumMod val="65000"/>
                  </a:srgbClr>
                </a:solidFill>
              </a:rPr>
              <a:t>Lazebnik</a:t>
            </a:r>
            <a:endParaRPr lang="en-US" sz="900" dirty="0">
              <a:solidFill>
                <a:srgbClr val="FFFFFF">
                  <a:lumMod val="6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4560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/>
          <p:cNvSpPr>
            <a:spLocks noGrp="1"/>
          </p:cNvSpPr>
          <p:nvPr>
            <p:ph type="title"/>
          </p:nvPr>
        </p:nvSpPr>
        <p:spPr>
          <a:xfrm>
            <a:off x="536470" y="175847"/>
            <a:ext cx="7772400" cy="857250"/>
          </a:xfrm>
        </p:spPr>
        <p:txBody>
          <a:bodyPr/>
          <a:lstStyle/>
          <a:p>
            <a:r>
              <a:rPr lang="en-US" altLang="en-US" dirty="0" smtClean="0"/>
              <a:t>Many classifiers to choose from</a:t>
            </a:r>
          </a:p>
        </p:txBody>
      </p:sp>
      <p:sp>
        <p:nvSpPr>
          <p:cNvPr id="58371" name="Content Placeholder 2"/>
          <p:cNvSpPr>
            <a:spLocks noGrp="1"/>
          </p:cNvSpPr>
          <p:nvPr>
            <p:ph idx="1"/>
          </p:nvPr>
        </p:nvSpPr>
        <p:spPr>
          <a:xfrm>
            <a:off x="937601" y="1316334"/>
            <a:ext cx="3433431" cy="3086100"/>
          </a:xfrm>
        </p:spPr>
        <p:txBody>
          <a:bodyPr/>
          <a:lstStyle/>
          <a:p>
            <a:r>
              <a:rPr lang="en-US" altLang="en-US" sz="2100" dirty="0"/>
              <a:t>SVM</a:t>
            </a:r>
          </a:p>
          <a:p>
            <a:r>
              <a:rPr lang="en-US" altLang="en-US" sz="2100" dirty="0"/>
              <a:t>Neural networks</a:t>
            </a:r>
          </a:p>
          <a:p>
            <a:r>
              <a:rPr lang="en-US" altLang="en-US" sz="2100" dirty="0"/>
              <a:t>Naïve Bayes</a:t>
            </a:r>
          </a:p>
          <a:p>
            <a:r>
              <a:rPr lang="en-US" altLang="en-US" sz="2100" dirty="0"/>
              <a:t>Bayesian network</a:t>
            </a:r>
          </a:p>
          <a:p>
            <a:r>
              <a:rPr lang="en-US" altLang="en-US" sz="2100" dirty="0"/>
              <a:t>Logistic regression</a:t>
            </a:r>
          </a:p>
          <a:p>
            <a:pPr>
              <a:buFont typeface="Arial" panose="020B0604020202020204" pitchFamily="34" charset="0"/>
              <a:buNone/>
            </a:pPr>
            <a:endParaRPr lang="en-US" altLang="en-US" sz="2100" dirty="0"/>
          </a:p>
          <a:p>
            <a:endParaRPr lang="en-US" altLang="en-US" sz="2100" dirty="0"/>
          </a:p>
          <a:p>
            <a:endParaRPr lang="en-US" altLang="en-US" sz="2100" dirty="0"/>
          </a:p>
          <a:p>
            <a:endParaRPr lang="en-US" altLang="en-US" sz="2100" dirty="0"/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2970189" y="3986936"/>
            <a:ext cx="2904962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100" dirty="0">
                <a:solidFill>
                  <a:srgbClr val="000000"/>
                </a:solidFill>
                <a:latin typeface="Arial" panose="020B0604020202020204" pitchFamily="34" charset="0"/>
              </a:rPr>
              <a:t>Which is the best one?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629400" y="4936331"/>
            <a:ext cx="1300356" cy="2308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900" dirty="0">
                <a:solidFill>
                  <a:prstClr val="white">
                    <a:lumMod val="65000"/>
                  </a:prstClr>
                </a:solidFill>
              </a:rPr>
              <a:t>Slide credit: D. </a:t>
            </a:r>
            <a:r>
              <a:rPr lang="en-US" sz="900" dirty="0" err="1">
                <a:solidFill>
                  <a:prstClr val="white">
                    <a:lumMod val="65000"/>
                  </a:prstClr>
                </a:solidFill>
              </a:rPr>
              <a:t>Hoiem</a:t>
            </a:r>
            <a:endParaRPr lang="en-US" sz="900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5033980" y="1316334"/>
            <a:ext cx="3433431" cy="3086100"/>
          </a:xfrm>
          <a:prstGeom prst="rect">
            <a:avLst/>
          </a:prstGeom>
        </p:spPr>
        <p:txBody>
          <a:bodyPr/>
          <a:lstStyle>
            <a:lvl1pPr marL="228600" indent="-228600" algn="l" rtl="0" eaLnBrk="1" fontAlgn="base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400">
                <a:solidFill>
                  <a:srgbClr val="000000"/>
                </a:solidFill>
                <a:latin typeface="+mj-lt"/>
                <a:ea typeface="Museo Sans For Dell" pitchFamily="2" charset="0"/>
                <a:cs typeface="+mn-cs"/>
              </a:defRPr>
            </a:lvl1pPr>
            <a:lvl2pPr marL="574675" indent="-233363" algn="l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200" baseline="0">
                <a:solidFill>
                  <a:srgbClr val="000000"/>
                </a:solidFill>
                <a:latin typeface="+mj-lt"/>
                <a:ea typeface="Museo Sans For Dell" pitchFamily="2" charset="0"/>
              </a:defRPr>
            </a:lvl2pPr>
            <a:lvl3pPr marL="909638" indent="-220663" algn="l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›"/>
              <a:defRPr sz="1000" baseline="0">
                <a:solidFill>
                  <a:srgbClr val="000000"/>
                </a:solidFill>
                <a:latin typeface="+mj-lt"/>
                <a:ea typeface="Museo Sans For Dell" pitchFamily="2" charset="0"/>
              </a:defRPr>
            </a:lvl3pPr>
            <a:lvl4pPr marL="1246188" indent="-222250" algn="l" rtl="0" eaLnBrk="1" fontAlgn="base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Courier New" panose="02070309020205020404" pitchFamily="49" charset="0"/>
              <a:buChar char="o"/>
              <a:defRPr sz="1000" baseline="0">
                <a:solidFill>
                  <a:srgbClr val="000000"/>
                </a:solidFill>
                <a:latin typeface="+mj-lt"/>
                <a:ea typeface="Museo Sans For Dell" pitchFamily="2" charset="0"/>
              </a:defRPr>
            </a:lvl4pPr>
            <a:lvl5pPr marL="1608138" indent="-236538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bg1"/>
              </a:buClr>
              <a:buFont typeface="Museo For Dell 300" pitchFamily="50" charset="0"/>
              <a:buChar char="–"/>
              <a:defRPr sz="1800">
                <a:solidFill>
                  <a:schemeClr val="bg2"/>
                </a:solidFill>
                <a:latin typeface="Museo Sans For Dell" pitchFamily="2" charset="0"/>
                <a:ea typeface="Museo Sans For Dell" pitchFamily="2" charset="0"/>
              </a:defRPr>
            </a:lvl5pPr>
            <a:lvl6pPr marL="2065338" indent="-236538" algn="l" rtl="0" eaLnBrk="1" fontAlgn="base" hangingPunct="1">
              <a:lnSpc>
                <a:spcPct val="95000"/>
              </a:lnSpc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–"/>
              <a:defRPr sz="1600">
                <a:solidFill>
                  <a:schemeClr val="accent1"/>
                </a:solidFill>
                <a:latin typeface="+mn-lt"/>
              </a:defRPr>
            </a:lvl6pPr>
            <a:lvl7pPr marL="2522538" indent="-236538" algn="l" rtl="0" eaLnBrk="1" fontAlgn="base" hangingPunct="1">
              <a:lnSpc>
                <a:spcPct val="95000"/>
              </a:lnSpc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–"/>
              <a:defRPr sz="1600">
                <a:solidFill>
                  <a:schemeClr val="accent1"/>
                </a:solidFill>
                <a:latin typeface="+mn-lt"/>
              </a:defRPr>
            </a:lvl7pPr>
            <a:lvl8pPr marL="2979738" indent="-236538" algn="l" rtl="0" eaLnBrk="1" fontAlgn="base" hangingPunct="1">
              <a:lnSpc>
                <a:spcPct val="95000"/>
              </a:lnSpc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–"/>
              <a:defRPr sz="1600">
                <a:solidFill>
                  <a:schemeClr val="accent1"/>
                </a:solidFill>
                <a:latin typeface="+mn-lt"/>
              </a:defRPr>
            </a:lvl8pPr>
            <a:lvl9pPr marL="3436938" indent="-236538" algn="l" rtl="0" eaLnBrk="1" fontAlgn="base" hangingPunct="1">
              <a:lnSpc>
                <a:spcPct val="95000"/>
              </a:lnSpc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–"/>
              <a:defRPr sz="1600">
                <a:solidFill>
                  <a:schemeClr val="accent1"/>
                </a:solidFill>
                <a:latin typeface="+mn-lt"/>
              </a:defRPr>
            </a:lvl9pPr>
          </a:lstStyle>
          <a:p>
            <a:r>
              <a:rPr lang="en-US" altLang="en-US" sz="2100" kern="0" dirty="0" smtClean="0"/>
              <a:t>Randomized Forests</a:t>
            </a:r>
          </a:p>
          <a:p>
            <a:r>
              <a:rPr lang="en-US" altLang="en-US" sz="2100" kern="0" dirty="0" smtClean="0"/>
              <a:t>Boosted Decision Trees</a:t>
            </a:r>
          </a:p>
          <a:p>
            <a:r>
              <a:rPr lang="en-US" altLang="en-US" sz="2100" kern="0" dirty="0" smtClean="0"/>
              <a:t>K-nearest neighbor</a:t>
            </a:r>
          </a:p>
          <a:p>
            <a:r>
              <a:rPr lang="en-US" altLang="en-US" sz="2100" kern="0" dirty="0" smtClean="0"/>
              <a:t>RBMs</a:t>
            </a:r>
          </a:p>
          <a:p>
            <a:r>
              <a:rPr lang="en-US" altLang="en-US" sz="2100" kern="0" dirty="0" smtClean="0"/>
              <a:t>Etc.</a:t>
            </a:r>
          </a:p>
          <a:p>
            <a:pPr>
              <a:buFont typeface="Arial" pitchFamily="34" charset="0"/>
              <a:buNone/>
            </a:pPr>
            <a:endParaRPr lang="en-US" altLang="en-US" sz="2100" kern="0" dirty="0" smtClean="0"/>
          </a:p>
          <a:p>
            <a:endParaRPr lang="en-US" altLang="en-US" sz="2100" kern="0" dirty="0" smtClean="0"/>
          </a:p>
          <a:p>
            <a:endParaRPr lang="en-US" altLang="en-US" sz="2100" kern="0" dirty="0" smtClean="0"/>
          </a:p>
          <a:p>
            <a:endParaRPr lang="en-US" altLang="en-US" sz="2100" kern="0" dirty="0"/>
          </a:p>
        </p:txBody>
      </p:sp>
    </p:spTree>
    <p:extLst>
      <p:ext uri="{BB962C8B-B14F-4D97-AF65-F5344CB8AC3E}">
        <p14:creationId xmlns:p14="http://schemas.microsoft.com/office/powerpoint/2010/main" val="80913211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Title 4"/>
          <p:cNvSpPr>
            <a:spLocks noGrp="1"/>
          </p:cNvSpPr>
          <p:nvPr>
            <p:ph type="title"/>
          </p:nvPr>
        </p:nvSpPr>
        <p:spPr>
          <a:xfrm>
            <a:off x="1485900" y="57151"/>
            <a:ext cx="6172200" cy="479822"/>
          </a:xfrm>
        </p:spPr>
        <p:txBody>
          <a:bodyPr/>
          <a:lstStyle/>
          <a:p>
            <a:pPr eaLnBrk="1" hangingPunct="1"/>
            <a:r>
              <a:rPr lang="en-US" altLang="en-US" smtClean="0"/>
              <a:t>Generalization</a:t>
            </a:r>
          </a:p>
        </p:txBody>
      </p:sp>
      <p:sp>
        <p:nvSpPr>
          <p:cNvPr id="13315" name="Content Placeholder 5"/>
          <p:cNvSpPr>
            <a:spLocks noGrp="1"/>
          </p:cNvSpPr>
          <p:nvPr>
            <p:ph idx="1"/>
          </p:nvPr>
        </p:nvSpPr>
        <p:spPr>
          <a:xfrm>
            <a:off x="1485900" y="628651"/>
            <a:ext cx="6229350" cy="3965972"/>
          </a:xfrm>
        </p:spPr>
        <p:txBody>
          <a:bodyPr/>
          <a:lstStyle/>
          <a:p>
            <a:pPr eaLnBrk="1" hangingPunct="1"/>
            <a:r>
              <a:rPr lang="en-US" altLang="en-US" sz="1800"/>
              <a:t>Components of generalization error </a:t>
            </a:r>
          </a:p>
          <a:p>
            <a:pPr lvl="1" eaLnBrk="1" hangingPunct="1"/>
            <a:r>
              <a:rPr lang="en-US" altLang="en-US" sz="1500" b="1"/>
              <a:t>Bias:</a:t>
            </a:r>
            <a:r>
              <a:rPr lang="en-US" altLang="en-US" sz="1500"/>
              <a:t> how much the average model over all training sets differ from the true model?</a:t>
            </a:r>
          </a:p>
          <a:p>
            <a:pPr lvl="2" eaLnBrk="1" hangingPunct="1"/>
            <a:r>
              <a:rPr lang="en-US" altLang="en-US" sz="1500"/>
              <a:t>Error due to inaccurate assumptions/simplifications made by the model</a:t>
            </a:r>
          </a:p>
          <a:p>
            <a:pPr lvl="1" eaLnBrk="1" hangingPunct="1"/>
            <a:r>
              <a:rPr lang="en-US" altLang="en-US" sz="1500" b="1"/>
              <a:t>Variance:</a:t>
            </a:r>
            <a:r>
              <a:rPr lang="en-US" altLang="en-US" sz="1500"/>
              <a:t> how much models estimated from different training sets differ from each other</a:t>
            </a:r>
          </a:p>
          <a:p>
            <a:pPr eaLnBrk="1" hangingPunct="1"/>
            <a:r>
              <a:rPr lang="en-US" altLang="en-US" sz="1800" b="1"/>
              <a:t>Underfitting:</a:t>
            </a:r>
            <a:r>
              <a:rPr lang="en-US" altLang="en-US" sz="1800"/>
              <a:t> model is too “simple” to represent all the relevant class characteristics</a:t>
            </a:r>
          </a:p>
          <a:p>
            <a:pPr lvl="1" eaLnBrk="1" hangingPunct="1"/>
            <a:r>
              <a:rPr lang="en-US" altLang="en-US" sz="1500"/>
              <a:t>High bias and low variance</a:t>
            </a:r>
          </a:p>
          <a:p>
            <a:pPr lvl="1" eaLnBrk="1" hangingPunct="1"/>
            <a:r>
              <a:rPr lang="en-US" altLang="en-US" sz="1500"/>
              <a:t>High training error and high test error</a:t>
            </a:r>
          </a:p>
          <a:p>
            <a:pPr eaLnBrk="1" hangingPunct="1"/>
            <a:r>
              <a:rPr lang="en-US" altLang="en-US" sz="1800" b="1"/>
              <a:t>Overfitting:</a:t>
            </a:r>
            <a:r>
              <a:rPr lang="en-US" altLang="en-US" sz="1800"/>
              <a:t> model is too “complex” and fits irrelevant characteristics (noise) in the data</a:t>
            </a:r>
          </a:p>
          <a:p>
            <a:pPr lvl="1" eaLnBrk="1" hangingPunct="1"/>
            <a:r>
              <a:rPr lang="en-US" altLang="en-US" sz="1500"/>
              <a:t>Low bias and high variance</a:t>
            </a:r>
          </a:p>
          <a:p>
            <a:pPr lvl="1" eaLnBrk="1" hangingPunct="1"/>
            <a:r>
              <a:rPr lang="en-US" altLang="en-US" sz="1500"/>
              <a:t>Low training error and high test error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629400" y="4936331"/>
            <a:ext cx="1409360" cy="2308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900" dirty="0">
                <a:solidFill>
                  <a:srgbClr val="FFFFFF">
                    <a:lumMod val="65000"/>
                  </a:srgbClr>
                </a:solidFill>
              </a:rPr>
              <a:t>Slide credit: L. </a:t>
            </a:r>
            <a:r>
              <a:rPr lang="en-US" sz="900" dirty="0" err="1">
                <a:solidFill>
                  <a:srgbClr val="FFFFFF">
                    <a:lumMod val="65000"/>
                  </a:srgbClr>
                </a:solidFill>
              </a:rPr>
              <a:t>Lazebnik</a:t>
            </a:r>
            <a:endParaRPr lang="en-US" sz="900" dirty="0">
              <a:solidFill>
                <a:srgbClr val="FFFFFF">
                  <a:lumMod val="6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1571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5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8970" y="1326832"/>
            <a:ext cx="2857500" cy="258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872537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What to remember about classifiers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>
              <a:defRPr/>
            </a:pPr>
            <a:endParaRPr lang="en-US" sz="2100" dirty="0"/>
          </a:p>
          <a:p>
            <a:pPr>
              <a:defRPr/>
            </a:pPr>
            <a:r>
              <a:rPr lang="en-US" sz="2100" dirty="0"/>
              <a:t>No free lunch: machine learning algorithms are tools, not dogmas</a:t>
            </a:r>
          </a:p>
          <a:p>
            <a:pPr>
              <a:defRPr/>
            </a:pPr>
            <a:endParaRPr lang="en-US" sz="2100" dirty="0"/>
          </a:p>
          <a:p>
            <a:pPr>
              <a:defRPr/>
            </a:pPr>
            <a:r>
              <a:rPr lang="en-US" sz="2100" dirty="0"/>
              <a:t>Try simple classifiers first</a:t>
            </a:r>
          </a:p>
          <a:p>
            <a:pPr>
              <a:defRPr/>
            </a:pPr>
            <a:endParaRPr lang="en-US" sz="2100" dirty="0"/>
          </a:p>
          <a:p>
            <a:pPr>
              <a:defRPr/>
            </a:pPr>
            <a:r>
              <a:rPr lang="en-US" sz="2100" dirty="0"/>
              <a:t>Better to have smart features and simple classifiers than simple features and smart classifiers</a:t>
            </a:r>
          </a:p>
          <a:p>
            <a:pPr>
              <a:defRPr/>
            </a:pPr>
            <a:endParaRPr lang="en-US" sz="2100" dirty="0"/>
          </a:p>
          <a:p>
            <a:pPr>
              <a:defRPr/>
            </a:pPr>
            <a:r>
              <a:rPr lang="en-US" sz="2100" dirty="0"/>
              <a:t>Use increasingly powerful classifiers with more training data (bias-variance tradeoff)</a:t>
            </a:r>
          </a:p>
          <a:p>
            <a:pPr>
              <a:defRPr/>
            </a:pPr>
            <a:endParaRPr lang="en-US" sz="2100" dirty="0"/>
          </a:p>
          <a:p>
            <a:pPr>
              <a:defRPr/>
            </a:pPr>
            <a:endParaRPr lang="en-US" sz="2100" dirty="0"/>
          </a:p>
        </p:txBody>
      </p:sp>
      <p:sp>
        <p:nvSpPr>
          <p:cNvPr id="4" name="TextBox 3"/>
          <p:cNvSpPr txBox="1"/>
          <p:nvPr/>
        </p:nvSpPr>
        <p:spPr>
          <a:xfrm>
            <a:off x="6629400" y="4936331"/>
            <a:ext cx="1300356" cy="2308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900" dirty="0">
                <a:solidFill>
                  <a:prstClr val="white">
                    <a:lumMod val="65000"/>
                  </a:prstClr>
                </a:solidFill>
              </a:rPr>
              <a:t>Slide credit: D. </a:t>
            </a:r>
            <a:r>
              <a:rPr lang="en-US" sz="900" dirty="0" err="1">
                <a:solidFill>
                  <a:prstClr val="white">
                    <a:lumMod val="65000"/>
                  </a:prstClr>
                </a:solidFill>
              </a:rPr>
              <a:t>Hoiem</a:t>
            </a:r>
            <a:endParaRPr lang="en-US" sz="900" dirty="0">
              <a:solidFill>
                <a:prstClr val="white">
                  <a:lumMod val="6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4579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 smtClean="0"/>
              <a:t>Deep Learning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0556885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Deep Learning Revolution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182455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1" y="1268063"/>
            <a:ext cx="7490459" cy="2778966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97180" y="142709"/>
            <a:ext cx="7955280" cy="640080"/>
          </a:xfrm>
        </p:spPr>
        <p:txBody>
          <a:bodyPr/>
          <a:lstStyle/>
          <a:p>
            <a:r>
              <a:rPr lang="en-AU" dirty="0" smtClean="0"/>
              <a:t>Deep Learning Trends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9442045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97180" y="142709"/>
            <a:ext cx="7955280" cy="640080"/>
          </a:xfrm>
        </p:spPr>
        <p:txBody>
          <a:bodyPr/>
          <a:lstStyle/>
          <a:p>
            <a:r>
              <a:rPr lang="en-AU" dirty="0" smtClean="0"/>
              <a:t>Deep Learning Trends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640" y="782789"/>
            <a:ext cx="7063740" cy="3964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303202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Artificial Intelligence Groups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0044" y="1480851"/>
            <a:ext cx="4963956" cy="253397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210" y="2185862"/>
            <a:ext cx="3086100" cy="11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496061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Deep Learning</a:t>
            </a:r>
            <a:endParaRPr lang="en-US" dirty="0"/>
          </a:p>
        </p:txBody>
      </p:sp>
      <p:pic>
        <p:nvPicPr>
          <p:cNvPr id="5" name="Picture 4" descr="Image resul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2716" y="-425769"/>
            <a:ext cx="4867622" cy="5028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040763" y="1595107"/>
            <a:ext cx="3889375" cy="1215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endParaRPr lang="en-US" sz="1400" b="1" dirty="0"/>
          </a:p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endParaRPr lang="en-US" sz="1400" b="1" dirty="0" smtClean="0"/>
          </a:p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1400" b="1" dirty="0" smtClean="0"/>
              <a:t>Deep </a:t>
            </a:r>
            <a:r>
              <a:rPr lang="en-US" sz="1400" b="1" dirty="0"/>
              <a:t>learning</a:t>
            </a:r>
            <a:r>
              <a:rPr lang="en-US" sz="1400" dirty="0"/>
              <a:t> </a:t>
            </a:r>
            <a:r>
              <a:rPr lang="en-US" sz="1400" dirty="0" smtClean="0"/>
              <a:t>is a branch of machine learning which uses data and enables machines to perceive like humans do.</a:t>
            </a:r>
            <a:endParaRPr lang="en-US" sz="1400" dirty="0" smtClean="0">
              <a:solidFill>
                <a:schemeClr val="bg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29705295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Neuron</a:t>
            </a:r>
            <a:endParaRPr lang="en-US" dirty="0"/>
          </a:p>
        </p:txBody>
      </p:sp>
      <p:pic>
        <p:nvPicPr>
          <p:cNvPr id="4098" name="Picture 2" descr="Image resul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40" y="904709"/>
            <a:ext cx="3970020" cy="3709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212080" y="1133309"/>
            <a:ext cx="3322320" cy="23021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1400" dirty="0"/>
              <a:t>From </a:t>
            </a:r>
            <a:r>
              <a:rPr lang="en-US" sz="1400" dirty="0" smtClean="0"/>
              <a:t>Wikipedia</a:t>
            </a:r>
          </a:p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1400" dirty="0" smtClean="0"/>
              <a:t>A</a:t>
            </a:r>
            <a:r>
              <a:rPr lang="en-US" sz="1400" dirty="0"/>
              <a:t> </a:t>
            </a:r>
            <a:r>
              <a:rPr lang="en-US" sz="1400" b="1" dirty="0"/>
              <a:t>neuron</a:t>
            </a:r>
            <a:r>
              <a:rPr lang="en-US" sz="1400" dirty="0"/>
              <a:t> (</a:t>
            </a:r>
            <a:r>
              <a:rPr lang="en-US" sz="1400" dirty="0">
                <a:hlinkClick r:id="rId4" tooltip="Help:IPA for English"/>
              </a:rPr>
              <a:t>/ˈ</a:t>
            </a:r>
            <a:r>
              <a:rPr lang="en-US" sz="1400" dirty="0" err="1">
                <a:hlinkClick r:id="rId4" tooltip="Help:IPA for English"/>
              </a:rPr>
              <a:t>njʊərɒn</a:t>
            </a:r>
            <a:r>
              <a:rPr lang="en-US" sz="1400" dirty="0">
                <a:hlinkClick r:id="rId4" tooltip="Help:IPA for English"/>
              </a:rPr>
              <a:t>/</a:t>
            </a:r>
            <a:r>
              <a:rPr lang="en-US" sz="1400" dirty="0"/>
              <a:t> </a:t>
            </a:r>
            <a:r>
              <a:rPr lang="en-US" sz="1400" b="1" i="1" cap="small" dirty="0" err="1">
                <a:hlinkClick r:id="rId5" tooltip="Help:Pronunciation respelling key"/>
              </a:rPr>
              <a:t>nyewr</a:t>
            </a:r>
            <a:r>
              <a:rPr lang="en-US" sz="1400" i="1" dirty="0">
                <a:hlinkClick r:id="rId5" tooltip="Help:Pronunciation respelling key"/>
              </a:rPr>
              <a:t>-on</a:t>
            </a:r>
            <a:r>
              <a:rPr lang="en-US" sz="1400" dirty="0"/>
              <a:t> or </a:t>
            </a:r>
            <a:r>
              <a:rPr lang="en-US" sz="1400" dirty="0">
                <a:hlinkClick r:id="rId4" tooltip="Help:IPA for English"/>
              </a:rPr>
              <a:t>/ˈ</a:t>
            </a:r>
            <a:r>
              <a:rPr lang="en-US" sz="1400" dirty="0" err="1">
                <a:hlinkClick r:id="rId4" tooltip="Help:IPA for English"/>
              </a:rPr>
              <a:t>nʊərɒn</a:t>
            </a:r>
            <a:r>
              <a:rPr lang="en-US" sz="1400" dirty="0">
                <a:hlinkClick r:id="rId4" tooltip="Help:IPA for English"/>
              </a:rPr>
              <a:t>/</a:t>
            </a:r>
            <a:r>
              <a:rPr lang="en-US" sz="1400" dirty="0"/>
              <a:t> </a:t>
            </a:r>
            <a:r>
              <a:rPr lang="en-US" sz="1400" b="1" i="1" cap="small" dirty="0" err="1">
                <a:hlinkClick r:id="rId5" tooltip="Help:Pronunciation respelling key"/>
              </a:rPr>
              <a:t>newr</a:t>
            </a:r>
            <a:r>
              <a:rPr lang="en-US" sz="1400" i="1" dirty="0">
                <a:hlinkClick r:id="rId5" tooltip="Help:Pronunciation respelling key"/>
              </a:rPr>
              <a:t>-on</a:t>
            </a:r>
            <a:r>
              <a:rPr lang="en-US" sz="1400" dirty="0"/>
              <a:t>, also known as a </a:t>
            </a:r>
            <a:r>
              <a:rPr lang="en-US" sz="1400" b="1" dirty="0" err="1"/>
              <a:t>neurone</a:t>
            </a:r>
            <a:r>
              <a:rPr lang="en-US" sz="1400" baseline="30000" dirty="0">
                <a:hlinkClick r:id="rId6"/>
              </a:rPr>
              <a:t>[1]</a:t>
            </a:r>
            <a:r>
              <a:rPr lang="en-US" sz="1400" dirty="0"/>
              <a:t> or </a:t>
            </a:r>
            <a:r>
              <a:rPr lang="en-US" sz="1400" b="1" dirty="0"/>
              <a:t>nerve cell</a:t>
            </a:r>
            <a:r>
              <a:rPr lang="en-US" sz="1400" dirty="0"/>
              <a:t>) is an </a:t>
            </a:r>
            <a:r>
              <a:rPr lang="en-US" sz="1400" dirty="0">
                <a:hlinkClick r:id="rId7" tooltip="Electricity"/>
              </a:rPr>
              <a:t>electrically</a:t>
            </a:r>
            <a:r>
              <a:rPr lang="en-US" sz="1400" dirty="0"/>
              <a:t> excitable </a:t>
            </a:r>
            <a:r>
              <a:rPr lang="en-US" sz="1400" dirty="0">
                <a:hlinkClick r:id="rId8" tooltip="Cell (biology)"/>
              </a:rPr>
              <a:t>cell</a:t>
            </a:r>
            <a:r>
              <a:rPr lang="en-US" sz="1400" dirty="0"/>
              <a:t> that processes and transmits information through electrical and chemical signals. These signals between neurons occur via </a:t>
            </a:r>
            <a:r>
              <a:rPr lang="en-US" sz="1400" dirty="0">
                <a:hlinkClick r:id="rId9" tooltip="Synapse"/>
              </a:rPr>
              <a:t>synapses</a:t>
            </a:r>
            <a:r>
              <a:rPr lang="en-US" sz="1400" dirty="0"/>
              <a:t>, specialized connections with other cells. Neurons can connect to each other to form </a:t>
            </a:r>
            <a:r>
              <a:rPr lang="en-US" sz="1400" dirty="0">
                <a:hlinkClick r:id="rId10" tooltip="Biological neural network"/>
              </a:rPr>
              <a:t>neural networks</a:t>
            </a:r>
            <a:r>
              <a:rPr lang="en-US" sz="1400" dirty="0"/>
              <a:t>.</a:t>
            </a:r>
            <a:endParaRPr lang="en-US" sz="1400" dirty="0" smtClean="0">
              <a:solidFill>
                <a:schemeClr val="bg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01947400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Neural Network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154" y="843916"/>
            <a:ext cx="7907986" cy="3201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627044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Applications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4510" y="1858811"/>
            <a:ext cx="3028950" cy="1455889"/>
          </a:xfrm>
          <a:prstGeom prst="rect">
            <a:avLst/>
          </a:prstGeom>
        </p:spPr>
      </p:pic>
      <p:pic>
        <p:nvPicPr>
          <p:cNvPr id="9226" name="Picture 10" descr="Image result for photo colla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655" y="1218882"/>
            <a:ext cx="2466975" cy="1847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38" name="Picture 22" descr="Image result for tex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6340" y="1371282"/>
            <a:ext cx="2600325" cy="1762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0249569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What is Serverless?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0525" y="1314450"/>
            <a:ext cx="7772400" cy="3086100"/>
          </a:xfrm>
        </p:spPr>
        <p:txBody>
          <a:bodyPr/>
          <a:lstStyle/>
          <a:p>
            <a:pPr marL="0" indent="0">
              <a:buNone/>
            </a:pPr>
            <a:r>
              <a:rPr lang="en-US" sz="2400" i="1" dirty="0" err="1">
                <a:latin typeface="+mn-lt"/>
              </a:rPr>
              <a:t>Serverless</a:t>
            </a:r>
            <a:r>
              <a:rPr lang="en-US" sz="2400" i="1" dirty="0">
                <a:latin typeface="+mn-lt"/>
              </a:rPr>
              <a:t> is about abstracting users away from servers, infrastructure, and having to deal with low-level configuration or the core operating system. Instead, developers make use of single purpose services </a:t>
            </a:r>
            <a:r>
              <a:rPr lang="en-US" sz="2400" i="1" dirty="0" smtClean="0">
                <a:latin typeface="+mn-lt"/>
              </a:rPr>
              <a:t>and </a:t>
            </a:r>
            <a:r>
              <a:rPr lang="en-US" sz="2400" i="1" dirty="0">
                <a:latin typeface="+mn-lt"/>
              </a:rPr>
              <a:t>elastic compute </a:t>
            </a:r>
            <a:r>
              <a:rPr lang="en-US" sz="2400" i="1" dirty="0" smtClean="0">
                <a:latin typeface="+mn-lt"/>
              </a:rPr>
              <a:t>platforms </a:t>
            </a:r>
            <a:r>
              <a:rPr lang="en-US" sz="2400" i="1" dirty="0">
                <a:latin typeface="+mn-lt"/>
              </a:rPr>
              <a:t>execute code. </a:t>
            </a:r>
            <a:r>
              <a:rPr lang="en-US" sz="2400" dirty="0"/>
              <a:t/>
            </a:r>
            <a:br>
              <a:rPr lang="en-US" sz="2400" dirty="0"/>
            </a:br>
            <a:endParaRPr lang="en-AU" sz="2000" dirty="0" smtClean="0"/>
          </a:p>
          <a:p>
            <a:pPr marL="0" indent="0">
              <a:buNone/>
            </a:pPr>
            <a:endParaRPr lang="en-AU" sz="2000" dirty="0"/>
          </a:p>
          <a:p>
            <a:pPr marL="0" indent="0">
              <a:buNone/>
            </a:pPr>
            <a:endParaRPr lang="en-AU" sz="2000" dirty="0" smtClean="0"/>
          </a:p>
          <a:p>
            <a:pPr marL="0" indent="0">
              <a:buNone/>
            </a:pPr>
            <a:endParaRPr lang="en-AU" sz="2000" dirty="0"/>
          </a:p>
          <a:p>
            <a:pPr marL="0" indent="0">
              <a:buNone/>
            </a:pPr>
            <a:endParaRPr lang="en-AU" sz="2000" dirty="0" smtClean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3801E71-4B35-4A2A-8C8C-0DFD4A7A17DC}" type="slidenum">
              <a:rPr lang="en-US" altLang="en-US" smtClean="0"/>
              <a:pPr/>
              <a:t>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70307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AI/ ML / DL Applications</a:t>
            </a:r>
            <a:endParaRPr lang="en-US" dirty="0"/>
          </a:p>
        </p:txBody>
      </p:sp>
      <p:pic>
        <p:nvPicPr>
          <p:cNvPr id="1026" name="Picture 2" descr="Image result for netflix recommendation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735" y="1540071"/>
            <a:ext cx="2835398" cy="2502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flickr auto tagging"/>
          <p:cNvPicPr>
            <a:picLocks noGrp="1" noChangeAspect="1" noChangeArrowheads="1"/>
          </p:cNvPicPr>
          <p:nvPr>
            <p:ph sz="half"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1152" y="1540071"/>
            <a:ext cx="3022809" cy="2502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utonomous car googl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8980" y="1540071"/>
            <a:ext cx="2857500" cy="2502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5943922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Computer Vision</a:t>
            </a:r>
            <a:endParaRPr lang="en-US" dirty="0"/>
          </a:p>
        </p:txBody>
      </p:sp>
      <p:pic>
        <p:nvPicPr>
          <p:cNvPr id="4" name="Picture 18" descr="Image result for visi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3054" y="1186649"/>
            <a:ext cx="2945765" cy="2798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5051718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/>
          <p:cNvSpPr/>
          <p:nvPr/>
        </p:nvSpPr>
        <p:spPr>
          <a:xfrm>
            <a:off x="4864100" y="1352550"/>
            <a:ext cx="457200" cy="2286000"/>
          </a:xfrm>
          <a:prstGeom prst="roundRect">
            <a:avLst/>
          </a:prstGeom>
          <a:solidFill>
            <a:srgbClr val="656565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8900" y="0"/>
            <a:ext cx="5727700" cy="4546600"/>
          </a:xfrm>
          <a:prstGeom prst="rect">
            <a:avLst/>
          </a:prstGeom>
          <a:solidFill>
            <a:srgbClr val="494949"/>
          </a:solidFill>
        </p:spPr>
      </p:pic>
      <p:sp>
        <p:nvSpPr>
          <p:cNvPr id="12" name="Rounded Rectangle 11"/>
          <p:cNvSpPr/>
          <p:nvPr/>
        </p:nvSpPr>
        <p:spPr>
          <a:xfrm>
            <a:off x="3873500" y="971550"/>
            <a:ext cx="228600" cy="2362200"/>
          </a:xfrm>
          <a:prstGeom prst="roundRect">
            <a:avLst/>
          </a:prstGeom>
          <a:solidFill>
            <a:srgbClr val="787878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  <a:p>
            <a:pPr algn="ctr"/>
            <a:endParaRPr lang="en-US" dirty="0"/>
          </a:p>
        </p:txBody>
      </p:sp>
      <p:sp>
        <p:nvSpPr>
          <p:cNvPr id="14" name="Rounded Rectangle 13"/>
          <p:cNvSpPr/>
          <p:nvPr/>
        </p:nvSpPr>
        <p:spPr>
          <a:xfrm>
            <a:off x="4559300" y="993927"/>
            <a:ext cx="228600" cy="2362200"/>
          </a:xfrm>
          <a:prstGeom prst="roundRect">
            <a:avLst/>
          </a:prstGeom>
          <a:solidFill>
            <a:srgbClr val="787878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2415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>
          <a:blip r:embed="rId3"/>
          <a:srcRect t="10398" b="10398"/>
          <a:stretch>
            <a:fillRect/>
          </a:stretch>
        </p:blipFill>
        <p:spPr>
          <a:xfrm>
            <a:off x="703509" y="457866"/>
            <a:ext cx="3377210" cy="1618655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6919" y="457866"/>
            <a:ext cx="4343400" cy="16127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7919" y="2222500"/>
            <a:ext cx="3352799" cy="210991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33119" y="2222500"/>
            <a:ext cx="2133600" cy="210991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66073" y="2222499"/>
            <a:ext cx="2168327" cy="2109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723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>
          <a:blip r:embed="rId3"/>
          <a:srcRect l="-11087" r="-11087"/>
          <a:stretch>
            <a:fillRect/>
          </a:stretch>
        </p:blipFill>
        <p:spPr>
          <a:xfrm>
            <a:off x="-838200" y="57150"/>
            <a:ext cx="10830560" cy="4495800"/>
          </a:xfrm>
        </p:spPr>
      </p:pic>
    </p:spTree>
    <p:extLst>
      <p:ext uri="{BB962C8B-B14F-4D97-AF65-F5344CB8AC3E}">
        <p14:creationId xmlns:p14="http://schemas.microsoft.com/office/powerpoint/2010/main" val="2470405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99" y="500901"/>
            <a:ext cx="3200401" cy="353209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3000" y="208076"/>
            <a:ext cx="2643381" cy="198016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76600" y="2190750"/>
            <a:ext cx="2692463" cy="24178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48581" y="2190750"/>
            <a:ext cx="2843019" cy="2417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245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>
          <a:blip r:embed="rId2"/>
          <a:srcRect t="19532" b="19532"/>
          <a:stretch>
            <a:fillRect/>
          </a:stretch>
        </p:blipFill>
        <p:spPr>
          <a:xfrm>
            <a:off x="304800" y="209550"/>
            <a:ext cx="8458200" cy="4362450"/>
          </a:xfrm>
        </p:spPr>
      </p:pic>
    </p:spTree>
    <p:extLst>
      <p:ext uri="{BB962C8B-B14F-4D97-AF65-F5344CB8AC3E}">
        <p14:creationId xmlns:p14="http://schemas.microsoft.com/office/powerpoint/2010/main" val="2310430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baby.mp4">
            <a:hlinkClick r:id="" action="ppaction://media"/>
          </p:cNvPr>
          <p:cNvPicPr>
            <a:picLocks noGrp="1" noChangeAspect="1"/>
          </p:cNvPicPr>
          <p:nvPr>
            <p:ph sz="quarter" idx="10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6200" y="1200150"/>
            <a:ext cx="4495800" cy="3219450"/>
          </a:xfrm>
        </p:spPr>
      </p:pic>
      <p:pic>
        <p:nvPicPr>
          <p:cNvPr id="5" name="baby-iir-r1-0.4-r2-0.05-alpha-10-lambda_c-16-chromAtn-0.1.mp4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572000" y="1193800"/>
            <a:ext cx="4508500" cy="322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44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33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97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6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2" descr="Image result for lipnet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972" y="228600"/>
            <a:ext cx="7461567" cy="4197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946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698" y="716153"/>
            <a:ext cx="8875573" cy="3490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608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3801E71-4B35-4A2A-8C8C-0DFD4A7A17DC}" type="slidenum">
              <a:rPr lang="en-US" altLang="en-US" smtClean="0"/>
              <a:pPr/>
              <a:t>5</a:t>
            </a:fld>
            <a:endParaRPr lang="en-US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375" y="376237"/>
            <a:ext cx="5886450" cy="423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529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59" y="760096"/>
            <a:ext cx="6202679" cy="3881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983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 smtClean="0"/>
              <a:t>Computer Vision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881731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App recognising a flower</a:t>
            </a:r>
            <a:endParaRPr lang="en-US" dirty="0"/>
          </a:p>
        </p:txBody>
      </p:sp>
      <p:pic>
        <p:nvPicPr>
          <p:cNvPr id="5" name="Picture 2" descr="Image result for flower recognising ap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3670" y="1280160"/>
            <a:ext cx="1594087" cy="2831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647569" y="1280160"/>
            <a:ext cx="2228495" cy="299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AU" sz="1400" b="1" dirty="0" err="1" smtClean="0">
                <a:solidFill>
                  <a:schemeClr val="bg2"/>
                </a:solidFill>
                <a:latin typeface="+mn-lt"/>
              </a:rPr>
              <a:t>def</a:t>
            </a:r>
            <a:r>
              <a:rPr lang="en-AU" sz="1400" b="1" dirty="0" smtClean="0">
                <a:solidFill>
                  <a:schemeClr val="bg2"/>
                </a:solidFill>
                <a:latin typeface="+mn-lt"/>
              </a:rPr>
              <a:t> </a:t>
            </a:r>
            <a:r>
              <a:rPr lang="en-AU" sz="1400" b="1" dirty="0" err="1" smtClean="0">
                <a:solidFill>
                  <a:schemeClr val="bg2"/>
                </a:solidFill>
                <a:latin typeface="+mn-lt"/>
              </a:rPr>
              <a:t>detect_petal</a:t>
            </a:r>
            <a:r>
              <a:rPr lang="en-AU" sz="1400" b="1" dirty="0" smtClean="0">
                <a:solidFill>
                  <a:schemeClr val="bg2"/>
                </a:solidFill>
                <a:latin typeface="+mn-lt"/>
              </a:rPr>
              <a:t> _length</a:t>
            </a:r>
          </a:p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endParaRPr lang="en-AU" sz="1400" b="1" dirty="0">
              <a:solidFill>
                <a:schemeClr val="bg2"/>
              </a:solidFill>
              <a:latin typeface="+mn-lt"/>
            </a:endParaRPr>
          </a:p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AU" sz="1400" b="1" dirty="0" err="1" smtClean="0">
                <a:solidFill>
                  <a:schemeClr val="bg2"/>
                </a:solidFill>
                <a:latin typeface="+mn-lt"/>
              </a:rPr>
              <a:t>def</a:t>
            </a:r>
            <a:r>
              <a:rPr lang="en-AU" sz="1400" b="1" dirty="0" smtClean="0">
                <a:solidFill>
                  <a:schemeClr val="bg2"/>
                </a:solidFill>
                <a:latin typeface="+mn-lt"/>
              </a:rPr>
              <a:t> </a:t>
            </a:r>
            <a:r>
              <a:rPr lang="en-AU" sz="1400" b="1" dirty="0" err="1" smtClean="0">
                <a:solidFill>
                  <a:schemeClr val="bg2"/>
                </a:solidFill>
                <a:latin typeface="+mn-lt"/>
              </a:rPr>
              <a:t>detect_petal_shape</a:t>
            </a:r>
            <a:endParaRPr lang="en-AU" sz="1400" b="1" dirty="0" smtClean="0">
              <a:solidFill>
                <a:schemeClr val="bg2"/>
              </a:solidFill>
              <a:latin typeface="+mn-lt"/>
            </a:endParaRPr>
          </a:p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endParaRPr lang="en-AU" sz="1400" b="1" dirty="0">
              <a:solidFill>
                <a:schemeClr val="bg2"/>
              </a:solidFill>
              <a:latin typeface="+mn-lt"/>
            </a:endParaRPr>
          </a:p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AU" sz="1400" b="1" dirty="0" err="1" smtClean="0">
                <a:solidFill>
                  <a:schemeClr val="bg2"/>
                </a:solidFill>
                <a:latin typeface="+mn-lt"/>
              </a:rPr>
              <a:t>def</a:t>
            </a:r>
            <a:r>
              <a:rPr lang="en-AU" sz="1400" b="1" dirty="0" smtClean="0">
                <a:solidFill>
                  <a:schemeClr val="bg2"/>
                </a:solidFill>
                <a:latin typeface="+mn-lt"/>
              </a:rPr>
              <a:t> </a:t>
            </a:r>
            <a:r>
              <a:rPr lang="en-AU" sz="1400" b="1" dirty="0" err="1" smtClean="0">
                <a:solidFill>
                  <a:schemeClr val="bg2"/>
                </a:solidFill>
                <a:latin typeface="+mn-lt"/>
              </a:rPr>
              <a:t>detect_color</a:t>
            </a:r>
            <a:endParaRPr lang="en-AU" sz="1400" b="1" dirty="0" smtClean="0">
              <a:solidFill>
                <a:schemeClr val="bg2"/>
              </a:solidFill>
              <a:latin typeface="+mn-lt"/>
            </a:endParaRPr>
          </a:p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endParaRPr lang="en-AU" sz="1400" b="1" dirty="0">
              <a:solidFill>
                <a:schemeClr val="bg2"/>
              </a:solidFill>
              <a:latin typeface="+mn-lt"/>
            </a:endParaRPr>
          </a:p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AU" sz="1400" b="1" dirty="0" err="1" smtClean="0">
                <a:solidFill>
                  <a:schemeClr val="bg2"/>
                </a:solidFill>
                <a:latin typeface="+mn-lt"/>
              </a:rPr>
              <a:t>def</a:t>
            </a:r>
            <a:r>
              <a:rPr lang="en-AU" sz="1400" b="1" dirty="0" smtClean="0">
                <a:solidFill>
                  <a:schemeClr val="bg2"/>
                </a:solidFill>
                <a:latin typeface="+mn-lt"/>
              </a:rPr>
              <a:t> </a:t>
            </a:r>
            <a:r>
              <a:rPr lang="en-AU" sz="1400" b="1" dirty="0" err="1" smtClean="0">
                <a:solidFill>
                  <a:schemeClr val="bg2"/>
                </a:solidFill>
                <a:latin typeface="+mn-lt"/>
              </a:rPr>
              <a:t>detect_curvature</a:t>
            </a:r>
            <a:endParaRPr lang="en-AU" sz="1400" b="1" dirty="0" smtClean="0">
              <a:solidFill>
                <a:schemeClr val="bg2"/>
              </a:solidFill>
              <a:latin typeface="+mn-lt"/>
            </a:endParaRPr>
          </a:p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endParaRPr lang="en-AU" sz="1400" b="1" dirty="0">
              <a:solidFill>
                <a:schemeClr val="bg2"/>
              </a:solidFill>
              <a:latin typeface="+mn-lt"/>
            </a:endParaRPr>
          </a:p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AU" sz="1400" b="1" dirty="0" smtClean="0">
                <a:solidFill>
                  <a:schemeClr val="bg2"/>
                </a:solidFill>
                <a:latin typeface="+mn-lt"/>
              </a:rPr>
              <a:t>………………………….</a:t>
            </a:r>
          </a:p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endParaRPr lang="en-AU" sz="1400" b="1" dirty="0">
              <a:solidFill>
                <a:schemeClr val="bg2"/>
              </a:solidFill>
              <a:latin typeface="+mn-lt"/>
            </a:endParaRPr>
          </a:p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AU" sz="1400" b="1" dirty="0" smtClean="0">
                <a:solidFill>
                  <a:schemeClr val="bg2"/>
                </a:solidFill>
                <a:latin typeface="+mn-lt"/>
              </a:rPr>
              <a:t>…………………………..</a:t>
            </a:r>
            <a:endParaRPr lang="en-US" sz="1400" b="1" dirty="0" smtClean="0">
              <a:solidFill>
                <a:schemeClr val="bg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53474495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What about these</a:t>
            </a:r>
            <a:endParaRPr lang="en-US" dirty="0"/>
          </a:p>
        </p:txBody>
      </p:sp>
      <p:pic>
        <p:nvPicPr>
          <p:cNvPr id="4098" name="Picture 2" descr="Image result for different types of flower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098" y="1026999"/>
            <a:ext cx="2001956" cy="1331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Image result for different types of flowers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3197" y="1026999"/>
            <a:ext cx="1975504" cy="1342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Image result for different types of flowers"/>
          <p:cNvPicPr>
            <a:picLocks noGrp="1" noChangeAspect="1" noChangeArrowheads="1"/>
          </p:cNvPicPr>
          <p:nvPr>
            <p:ph sz="half"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3980" y="1026999"/>
            <a:ext cx="1937994" cy="1325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37348" y="1026999"/>
            <a:ext cx="2119273" cy="1342769"/>
          </a:xfrm>
          <a:prstGeom prst="rect">
            <a:avLst/>
          </a:prstGeom>
        </p:spPr>
      </p:pic>
      <p:pic>
        <p:nvPicPr>
          <p:cNvPr id="4106" name="Picture 10" descr="Image result for different types of flowers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18" y="2677072"/>
            <a:ext cx="2005736" cy="1441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79032" y="2677072"/>
            <a:ext cx="2029670" cy="1441506"/>
          </a:xfrm>
          <a:prstGeom prst="rect">
            <a:avLst/>
          </a:prstGeom>
        </p:spPr>
      </p:pic>
      <p:pic>
        <p:nvPicPr>
          <p:cNvPr id="4110" name="Picture 14" descr="Image result for different types of flowers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2689" y="2677072"/>
            <a:ext cx="1979285" cy="1441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2" name="Picture 16" descr="Image result for different types of flowers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8534" y="2677073"/>
            <a:ext cx="2118087" cy="1441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7181970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Machine Learning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0104" y="162004"/>
            <a:ext cx="2847975" cy="1600200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274319" y="1140353"/>
            <a:ext cx="7955279" cy="3200400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000" b="1" dirty="0" smtClean="0"/>
              <a:t>Collect the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AU" sz="20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000" b="1" dirty="0" smtClean="0"/>
              <a:t>Pick the Model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AU" sz="20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000" b="1" dirty="0" smtClean="0"/>
              <a:t>Train the Model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AU" sz="20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000" b="1" dirty="0" smtClean="0"/>
              <a:t>Test the Model</a:t>
            </a:r>
          </a:p>
          <a:p>
            <a:endParaRPr lang="en-AU" sz="2000" b="1" dirty="0"/>
          </a:p>
          <a:p>
            <a:endParaRPr lang="en-US" sz="20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4313573" y="2791293"/>
            <a:ext cx="2621230" cy="1785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AU" sz="2000" b="1" dirty="0" smtClean="0">
                <a:solidFill>
                  <a:schemeClr val="bg2"/>
                </a:solidFill>
                <a:latin typeface="+mn-lt"/>
              </a:rPr>
              <a:t>Data  + Model</a:t>
            </a:r>
          </a:p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AU" sz="2000" b="1" dirty="0" smtClean="0">
                <a:solidFill>
                  <a:schemeClr val="bg2"/>
                </a:solidFill>
                <a:latin typeface="+mn-lt"/>
              </a:rPr>
              <a:t>=</a:t>
            </a:r>
          </a:p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AU" sz="2000" b="1" dirty="0" smtClean="0">
                <a:solidFill>
                  <a:schemeClr val="bg2"/>
                </a:solidFill>
                <a:latin typeface="+mn-lt"/>
              </a:rPr>
              <a:t>Pattern Recognition</a:t>
            </a:r>
          </a:p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endParaRPr lang="en-AU" sz="2000" b="1" dirty="0">
              <a:solidFill>
                <a:schemeClr val="bg2"/>
              </a:solidFill>
              <a:latin typeface="+mn-lt"/>
            </a:endParaRPr>
          </a:p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endParaRPr lang="en-US" sz="2000" b="1" dirty="0" smtClean="0">
              <a:solidFill>
                <a:schemeClr val="bg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55043049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Iris Flower Recognition App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4988" y="1365735"/>
            <a:ext cx="4663077" cy="311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477956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Build the app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8895" y="1280160"/>
            <a:ext cx="3286125" cy="1390650"/>
          </a:xfrm>
          <a:prstGeom prst="rect">
            <a:avLst/>
          </a:prstGeom>
        </p:spPr>
      </p:pic>
      <p:pic>
        <p:nvPicPr>
          <p:cNvPr id="5124" name="Picture 4" descr="Image result for scikit learn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9757" y="2748618"/>
            <a:ext cx="4724400" cy="178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0775996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Coding the app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AU" dirty="0"/>
              <a:t>i</a:t>
            </a:r>
            <a:r>
              <a:rPr lang="en-AU" dirty="0" smtClean="0"/>
              <a:t>mport </a:t>
            </a:r>
            <a:r>
              <a:rPr lang="en-AU" dirty="0" err="1" smtClean="0"/>
              <a:t>tensorflow.contrib.learn</a:t>
            </a:r>
            <a:r>
              <a:rPr lang="en-AU" dirty="0" smtClean="0"/>
              <a:t> as </a:t>
            </a:r>
            <a:r>
              <a:rPr lang="en-AU" dirty="0" err="1" smtClean="0"/>
              <a:t>skflow</a:t>
            </a:r>
            <a:endParaRPr lang="en-AU" dirty="0" smtClean="0"/>
          </a:p>
          <a:p>
            <a:r>
              <a:rPr lang="en-AU" dirty="0"/>
              <a:t>	</a:t>
            </a:r>
            <a:r>
              <a:rPr lang="en-AU" dirty="0" smtClean="0"/>
              <a:t>from </a:t>
            </a:r>
            <a:r>
              <a:rPr lang="en-AU" dirty="0" err="1" smtClean="0"/>
              <a:t>sklearn</a:t>
            </a:r>
            <a:r>
              <a:rPr lang="en-AU" dirty="0" smtClean="0"/>
              <a:t> import datasets, metrics</a:t>
            </a:r>
          </a:p>
          <a:p>
            <a:r>
              <a:rPr lang="en-AU" dirty="0" smtClean="0"/>
              <a:t># Collect the data</a:t>
            </a:r>
            <a:endParaRPr lang="en-AU" dirty="0"/>
          </a:p>
          <a:p>
            <a:endParaRPr lang="en-AU" dirty="0" smtClean="0"/>
          </a:p>
          <a:p>
            <a:endParaRPr lang="en-US" dirty="0"/>
          </a:p>
        </p:txBody>
      </p:sp>
      <p:pic>
        <p:nvPicPr>
          <p:cNvPr id="7170" name="Picture 2" descr="Image result for iris dataset csv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5906" y="1901601"/>
            <a:ext cx="5057775" cy="2695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5694204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err="1" smtClean="0"/>
              <a:t>Scikit</a:t>
            </a:r>
            <a:r>
              <a:rPr lang="en-AU" dirty="0" smtClean="0"/>
              <a:t> Learn Iris Dataset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579" y="904709"/>
            <a:ext cx="7720757" cy="3857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941250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Coding the app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AU" dirty="0"/>
              <a:t>i</a:t>
            </a:r>
            <a:r>
              <a:rPr lang="en-AU" dirty="0" smtClean="0"/>
              <a:t>mport </a:t>
            </a:r>
            <a:r>
              <a:rPr lang="en-AU" dirty="0" err="1" smtClean="0"/>
              <a:t>tensorflow.contrib.learn</a:t>
            </a:r>
            <a:r>
              <a:rPr lang="en-AU" dirty="0" smtClean="0"/>
              <a:t> as </a:t>
            </a:r>
            <a:r>
              <a:rPr lang="en-AU" dirty="0" err="1" smtClean="0"/>
              <a:t>skflow</a:t>
            </a:r>
            <a:endParaRPr lang="en-AU" dirty="0" smtClean="0"/>
          </a:p>
          <a:p>
            <a:r>
              <a:rPr lang="en-AU" dirty="0"/>
              <a:t>	</a:t>
            </a:r>
            <a:r>
              <a:rPr lang="en-AU" dirty="0" smtClean="0"/>
              <a:t>from </a:t>
            </a:r>
            <a:r>
              <a:rPr lang="en-AU" dirty="0" err="1" smtClean="0"/>
              <a:t>sklearn</a:t>
            </a:r>
            <a:r>
              <a:rPr lang="en-AU" dirty="0" smtClean="0"/>
              <a:t> import datasets, metrics</a:t>
            </a:r>
          </a:p>
          <a:p>
            <a:r>
              <a:rPr lang="en-AU" dirty="0" smtClean="0"/>
              <a:t># Collect the data</a:t>
            </a:r>
          </a:p>
          <a:p>
            <a:r>
              <a:rPr lang="en-AU" dirty="0" smtClean="0"/>
              <a:t>Iris =  </a:t>
            </a:r>
            <a:r>
              <a:rPr lang="en-AU" dirty="0" err="1" smtClean="0"/>
              <a:t>datasets.load_iris</a:t>
            </a:r>
            <a:r>
              <a:rPr lang="en-AU" dirty="0" smtClean="0"/>
              <a:t>()</a:t>
            </a:r>
            <a:endParaRPr lang="en-AU" dirty="0"/>
          </a:p>
          <a:p>
            <a:endParaRPr lang="en-AU" dirty="0" smtClean="0"/>
          </a:p>
          <a:p>
            <a:endParaRPr lang="en-US" dirty="0"/>
          </a:p>
        </p:txBody>
      </p:sp>
      <p:pic>
        <p:nvPicPr>
          <p:cNvPr id="8194" name="Picture 2" descr="Image result for iris classificat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6725" y="0"/>
            <a:ext cx="4353378" cy="3035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2790" y="2832132"/>
            <a:ext cx="2853445" cy="1945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313941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</a:t>
            </a:r>
            <a:r>
              <a:rPr lang="en-US" b="1" dirty="0" smtClean="0"/>
              <a:t>rinciples </a:t>
            </a:r>
            <a:r>
              <a:rPr lang="en-US" b="1" dirty="0"/>
              <a:t>of S</a:t>
            </a:r>
            <a:r>
              <a:rPr lang="en-US" b="1" dirty="0" smtClean="0"/>
              <a:t>erverless</a:t>
            </a:r>
            <a:r>
              <a:rPr lang="en-US" b="1" dirty="0"/>
              <a:t> design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5725" y="1314450"/>
            <a:ext cx="7772400" cy="3086100"/>
          </a:xfrm>
        </p:spPr>
        <p:txBody>
          <a:bodyPr/>
          <a:lstStyle/>
          <a:p>
            <a:r>
              <a:rPr lang="en-US" b="1" dirty="0"/>
              <a:t>Use a compute service to execute code on demand</a:t>
            </a:r>
          </a:p>
          <a:p>
            <a:endParaRPr lang="en-AU" dirty="0" smtClean="0"/>
          </a:p>
          <a:p>
            <a:r>
              <a:rPr lang="en-US" b="1" dirty="0"/>
              <a:t>Write single-purpose, stateless functions</a:t>
            </a:r>
          </a:p>
          <a:p>
            <a:endParaRPr lang="en-AU" dirty="0" smtClean="0"/>
          </a:p>
          <a:p>
            <a:r>
              <a:rPr lang="en-US" b="1" dirty="0"/>
              <a:t> Design push-based, event-driven pipelines</a:t>
            </a:r>
          </a:p>
          <a:p>
            <a:endParaRPr lang="en-AU" dirty="0" smtClean="0"/>
          </a:p>
          <a:p>
            <a:r>
              <a:rPr lang="en-US" b="1" dirty="0"/>
              <a:t>Create thicker, more powerful front ends</a:t>
            </a:r>
          </a:p>
          <a:p>
            <a:endParaRPr lang="en-AU" dirty="0" smtClean="0"/>
          </a:p>
          <a:p>
            <a:r>
              <a:rPr lang="en-US" b="1" dirty="0"/>
              <a:t>Embrace third-party services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3801E71-4B35-4A2A-8C8C-0DFD4A7A17DC}" type="slidenum">
              <a:rPr lang="en-US" altLang="en-US" smtClean="0"/>
              <a:pPr/>
              <a:t>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60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Coding the app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AU" dirty="0"/>
              <a:t>i</a:t>
            </a:r>
            <a:r>
              <a:rPr lang="en-AU" dirty="0" smtClean="0"/>
              <a:t>mport </a:t>
            </a:r>
            <a:r>
              <a:rPr lang="en-AU" dirty="0" err="1" smtClean="0"/>
              <a:t>tensorflow.contrib.learn</a:t>
            </a:r>
            <a:r>
              <a:rPr lang="en-AU" dirty="0" smtClean="0"/>
              <a:t> as </a:t>
            </a:r>
            <a:r>
              <a:rPr lang="en-AU" dirty="0" err="1" smtClean="0"/>
              <a:t>skflow</a:t>
            </a:r>
            <a:endParaRPr lang="en-AU" dirty="0" smtClean="0"/>
          </a:p>
          <a:p>
            <a:r>
              <a:rPr lang="en-AU" dirty="0"/>
              <a:t>	</a:t>
            </a:r>
            <a:r>
              <a:rPr lang="en-AU" dirty="0" smtClean="0"/>
              <a:t>from </a:t>
            </a:r>
            <a:r>
              <a:rPr lang="en-AU" dirty="0" err="1" smtClean="0"/>
              <a:t>sklearn</a:t>
            </a:r>
            <a:r>
              <a:rPr lang="en-AU" dirty="0" smtClean="0"/>
              <a:t> import datasets, metrics</a:t>
            </a:r>
          </a:p>
          <a:p>
            <a:r>
              <a:rPr lang="en-AU" dirty="0" smtClean="0"/>
              <a:t># Collect the data</a:t>
            </a:r>
          </a:p>
          <a:p>
            <a:r>
              <a:rPr lang="en-AU" dirty="0"/>
              <a:t>Iris =  </a:t>
            </a:r>
            <a:r>
              <a:rPr lang="en-AU" dirty="0" err="1"/>
              <a:t>datasets.load_iris</a:t>
            </a:r>
            <a:r>
              <a:rPr lang="en-AU" dirty="0" smtClean="0"/>
              <a:t>()</a:t>
            </a:r>
          </a:p>
          <a:p>
            <a:endParaRPr lang="en-AU" dirty="0"/>
          </a:p>
          <a:p>
            <a:endParaRPr lang="en-AU" dirty="0" smtClean="0"/>
          </a:p>
          <a:p>
            <a:endParaRPr lang="en-AU" dirty="0" smtClean="0"/>
          </a:p>
          <a:p>
            <a:endParaRPr lang="en-US" dirty="0"/>
          </a:p>
        </p:txBody>
      </p:sp>
      <p:pic>
        <p:nvPicPr>
          <p:cNvPr id="7170" name="Picture 2" descr="Image result for iris dataset csv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6225" y="2046226"/>
            <a:ext cx="5057775" cy="2695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8318241" y="1280160"/>
            <a:ext cx="622286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AU" sz="1400" dirty="0" smtClean="0">
                <a:solidFill>
                  <a:schemeClr val="bg2"/>
                </a:solidFill>
                <a:latin typeface="+mn-lt"/>
              </a:rPr>
              <a:t>Label</a:t>
            </a:r>
            <a:endParaRPr lang="en-US" sz="1400" dirty="0" smtClean="0">
              <a:solidFill>
                <a:schemeClr val="bg2"/>
              </a:solidFill>
              <a:latin typeface="+mn-lt"/>
            </a:endParaRPr>
          </a:p>
        </p:txBody>
      </p:sp>
      <p:cxnSp>
        <p:nvCxnSpPr>
          <p:cNvPr id="6" name="Straight Arrow Connector 5"/>
          <p:cNvCxnSpPr>
            <a:stCxn id="4" idx="2"/>
          </p:cNvCxnSpPr>
          <p:nvPr/>
        </p:nvCxnSpPr>
        <p:spPr>
          <a:xfrm flipH="1">
            <a:off x="8621486" y="1566392"/>
            <a:ext cx="7898" cy="5376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502020" y="1203649"/>
            <a:ext cx="2297337" cy="286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AU" sz="1400" b="1" dirty="0" smtClean="0">
                <a:solidFill>
                  <a:schemeClr val="bg2"/>
                </a:solidFill>
                <a:latin typeface="+mn-lt"/>
              </a:rPr>
              <a:t>Supervised Learning</a:t>
            </a:r>
            <a:endParaRPr lang="en-US" sz="1400" b="1" dirty="0" smtClean="0">
              <a:solidFill>
                <a:schemeClr val="bg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43404366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Coding the app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41173" y="1331478"/>
            <a:ext cx="2141933" cy="1785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AU" sz="2000" b="1" dirty="0" smtClean="0">
                <a:solidFill>
                  <a:schemeClr val="bg2"/>
                </a:solidFill>
                <a:latin typeface="+mn-lt"/>
              </a:rPr>
              <a:t>Features</a:t>
            </a:r>
            <a:endParaRPr lang="en-AU" sz="2000" b="1" dirty="0">
              <a:solidFill>
                <a:schemeClr val="bg2"/>
              </a:solidFill>
              <a:latin typeface="+mn-lt"/>
            </a:endParaRPr>
          </a:p>
          <a:p>
            <a:pPr marL="342900" indent="-34290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AU" sz="2000" b="1" dirty="0" smtClean="0">
                <a:solidFill>
                  <a:schemeClr val="bg2"/>
                </a:solidFill>
                <a:latin typeface="+mn-lt"/>
              </a:rPr>
              <a:t>Petal Length</a:t>
            </a:r>
          </a:p>
          <a:p>
            <a:pPr marL="342900" indent="-34290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AU" sz="2000" b="1" dirty="0" smtClean="0">
                <a:solidFill>
                  <a:schemeClr val="bg2"/>
                </a:solidFill>
                <a:latin typeface="+mn-lt"/>
              </a:rPr>
              <a:t>Petal Width</a:t>
            </a:r>
          </a:p>
          <a:p>
            <a:pPr marL="342900" indent="-34290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AU" sz="2000" b="1" dirty="0" smtClean="0">
                <a:solidFill>
                  <a:schemeClr val="bg2"/>
                </a:solidFill>
                <a:latin typeface="+mn-lt"/>
              </a:rPr>
              <a:t>Sepal Length</a:t>
            </a:r>
          </a:p>
          <a:p>
            <a:pPr marL="342900" indent="-34290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AU" sz="2000" b="1" dirty="0" smtClean="0">
                <a:solidFill>
                  <a:schemeClr val="bg2"/>
                </a:solidFill>
                <a:latin typeface="+mn-lt"/>
              </a:rPr>
              <a:t>Sepal Width</a:t>
            </a:r>
            <a:endParaRPr lang="en-US" sz="2000" b="1" dirty="0" smtClean="0">
              <a:solidFill>
                <a:schemeClr val="bg2"/>
              </a:solidFill>
              <a:latin typeface="+mn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980986" y="1329924"/>
            <a:ext cx="2056973" cy="14311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AU" sz="2000" b="1" dirty="0" smtClean="0">
                <a:solidFill>
                  <a:schemeClr val="bg2"/>
                </a:solidFill>
                <a:latin typeface="+mn-lt"/>
              </a:rPr>
              <a:t>Good Features</a:t>
            </a:r>
            <a:endParaRPr lang="en-AU" sz="2000" b="1" dirty="0">
              <a:solidFill>
                <a:schemeClr val="bg2"/>
              </a:solidFill>
              <a:latin typeface="+mn-lt"/>
            </a:endParaRPr>
          </a:p>
          <a:p>
            <a:pPr marL="342900" indent="-34290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AU" sz="2000" b="1" dirty="0" smtClean="0">
                <a:solidFill>
                  <a:schemeClr val="bg2"/>
                </a:solidFill>
                <a:latin typeface="+mn-lt"/>
              </a:rPr>
              <a:t>Simple</a:t>
            </a:r>
          </a:p>
          <a:p>
            <a:pPr marL="342900" indent="-34290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AU" sz="2000" b="1" dirty="0" smtClean="0">
                <a:solidFill>
                  <a:schemeClr val="bg2"/>
                </a:solidFill>
                <a:latin typeface="+mn-lt"/>
              </a:rPr>
              <a:t>Independent</a:t>
            </a:r>
          </a:p>
          <a:p>
            <a:pPr marL="342900" indent="-34290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AU" sz="2000" b="1" dirty="0" smtClean="0">
                <a:solidFill>
                  <a:schemeClr val="bg2"/>
                </a:solidFill>
                <a:latin typeface="+mn-lt"/>
              </a:rPr>
              <a:t>Informative</a:t>
            </a:r>
          </a:p>
        </p:txBody>
      </p:sp>
    </p:spTree>
    <p:extLst>
      <p:ext uri="{BB962C8B-B14F-4D97-AF65-F5344CB8AC3E}">
        <p14:creationId xmlns:p14="http://schemas.microsoft.com/office/powerpoint/2010/main" val="3446603583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Coding the app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AU" dirty="0"/>
              <a:t>i</a:t>
            </a:r>
            <a:r>
              <a:rPr lang="en-AU" dirty="0" smtClean="0"/>
              <a:t>mport </a:t>
            </a:r>
            <a:r>
              <a:rPr lang="en-AU" dirty="0" err="1" smtClean="0"/>
              <a:t>tensorflow.contrib.learn</a:t>
            </a:r>
            <a:r>
              <a:rPr lang="en-AU" dirty="0" smtClean="0"/>
              <a:t> as </a:t>
            </a:r>
            <a:r>
              <a:rPr lang="en-AU" dirty="0" err="1" smtClean="0"/>
              <a:t>skflow</a:t>
            </a:r>
            <a:endParaRPr lang="en-AU" dirty="0" smtClean="0"/>
          </a:p>
          <a:p>
            <a:r>
              <a:rPr lang="en-AU" dirty="0"/>
              <a:t>	</a:t>
            </a:r>
            <a:r>
              <a:rPr lang="en-AU" dirty="0" smtClean="0"/>
              <a:t>from </a:t>
            </a:r>
            <a:r>
              <a:rPr lang="en-AU" dirty="0" err="1" smtClean="0"/>
              <a:t>sklearn</a:t>
            </a:r>
            <a:r>
              <a:rPr lang="en-AU" dirty="0" smtClean="0"/>
              <a:t> import datasets, metrics</a:t>
            </a:r>
          </a:p>
          <a:p>
            <a:r>
              <a:rPr lang="en-AU" dirty="0" smtClean="0"/>
              <a:t># Collect the data</a:t>
            </a:r>
          </a:p>
          <a:p>
            <a:r>
              <a:rPr lang="en-AU" dirty="0"/>
              <a:t>Iris =  </a:t>
            </a:r>
            <a:r>
              <a:rPr lang="en-AU" dirty="0" err="1"/>
              <a:t>datasets.load_iris</a:t>
            </a:r>
            <a:r>
              <a:rPr lang="en-AU" dirty="0" smtClean="0"/>
              <a:t>()</a:t>
            </a:r>
          </a:p>
          <a:p>
            <a:r>
              <a:rPr lang="en-AU" dirty="0" smtClean="0"/>
              <a:t># Pick the model</a:t>
            </a:r>
          </a:p>
          <a:p>
            <a:endParaRPr lang="en-AU" dirty="0"/>
          </a:p>
          <a:p>
            <a:endParaRPr lang="en-AU" dirty="0" smtClean="0"/>
          </a:p>
          <a:p>
            <a:endParaRPr lang="en-AU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2765046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Pick the model</a:t>
            </a:r>
            <a:endParaRPr lang="en-US" dirty="0"/>
          </a:p>
        </p:txBody>
      </p:sp>
      <p:pic>
        <p:nvPicPr>
          <p:cNvPr id="13316" name="Picture 4" descr="https://s3.amazonaws.com/MLMastery/MachineLearningAlgorithms.png?__s=xifwae32u7btkjdjhxrz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6092" y="665278"/>
            <a:ext cx="6162185" cy="3937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3812128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Pick the model</a:t>
            </a:r>
            <a:endParaRPr lang="en-US" dirty="0"/>
          </a:p>
        </p:txBody>
      </p:sp>
      <p:pic>
        <p:nvPicPr>
          <p:cNvPr id="12290" name="Picture 2" descr="Image result for machine learning algorithms scikit lear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8099" y="765176"/>
            <a:ext cx="6600825" cy="4115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8771174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Coding the app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AU" dirty="0"/>
              <a:t>i</a:t>
            </a:r>
            <a:r>
              <a:rPr lang="en-AU" dirty="0" smtClean="0"/>
              <a:t>mport </a:t>
            </a:r>
            <a:r>
              <a:rPr lang="en-AU" dirty="0" err="1" smtClean="0"/>
              <a:t>tensorflow.contrib.learn</a:t>
            </a:r>
            <a:r>
              <a:rPr lang="en-AU" dirty="0" smtClean="0"/>
              <a:t> as </a:t>
            </a:r>
            <a:r>
              <a:rPr lang="en-AU" dirty="0" err="1" smtClean="0"/>
              <a:t>skflow</a:t>
            </a:r>
            <a:endParaRPr lang="en-AU" dirty="0" smtClean="0"/>
          </a:p>
          <a:p>
            <a:r>
              <a:rPr lang="en-AU" dirty="0"/>
              <a:t>	</a:t>
            </a:r>
            <a:r>
              <a:rPr lang="en-AU" dirty="0" smtClean="0"/>
              <a:t>from </a:t>
            </a:r>
            <a:r>
              <a:rPr lang="en-AU" dirty="0" err="1" smtClean="0"/>
              <a:t>sklearn</a:t>
            </a:r>
            <a:r>
              <a:rPr lang="en-AU" dirty="0" smtClean="0"/>
              <a:t> import datasets, metrics</a:t>
            </a:r>
          </a:p>
          <a:p>
            <a:r>
              <a:rPr lang="en-AU" dirty="0" smtClean="0"/>
              <a:t># Collect the data</a:t>
            </a:r>
          </a:p>
          <a:p>
            <a:r>
              <a:rPr lang="en-AU" dirty="0" smtClean="0"/>
              <a:t>iris </a:t>
            </a:r>
            <a:r>
              <a:rPr lang="en-AU" dirty="0"/>
              <a:t>=  </a:t>
            </a:r>
            <a:r>
              <a:rPr lang="en-AU" dirty="0" err="1"/>
              <a:t>datasets.load_iris</a:t>
            </a:r>
            <a:r>
              <a:rPr lang="en-AU" dirty="0" smtClean="0"/>
              <a:t>()</a:t>
            </a:r>
          </a:p>
          <a:p>
            <a:r>
              <a:rPr lang="en-AU" dirty="0" smtClean="0"/>
              <a:t># Pick the model</a:t>
            </a:r>
          </a:p>
          <a:p>
            <a:r>
              <a:rPr lang="en-AU" dirty="0"/>
              <a:t>c</a:t>
            </a:r>
            <a:r>
              <a:rPr lang="en-AU" dirty="0" smtClean="0"/>
              <a:t>lassifier = </a:t>
            </a:r>
            <a:r>
              <a:rPr lang="en-AU" dirty="0" err="1" smtClean="0"/>
              <a:t>skflow.TensorFlowLinearClassifier</a:t>
            </a:r>
            <a:r>
              <a:rPr lang="en-AU" dirty="0" smtClean="0"/>
              <a:t>(</a:t>
            </a:r>
            <a:r>
              <a:rPr lang="en-AU" dirty="0" err="1" smtClean="0"/>
              <a:t>n_classes</a:t>
            </a:r>
            <a:r>
              <a:rPr lang="en-AU" dirty="0" smtClean="0"/>
              <a:t>=3)</a:t>
            </a:r>
          </a:p>
          <a:p>
            <a:r>
              <a:rPr lang="en-AU" dirty="0" smtClean="0"/>
              <a:t>#classifier = </a:t>
            </a:r>
            <a:r>
              <a:rPr lang="en-AU" dirty="0" err="1" smtClean="0"/>
              <a:t>skflow.TensorFlowDNNClassifier</a:t>
            </a:r>
            <a:r>
              <a:rPr lang="en-AU" dirty="0" smtClean="0"/>
              <a:t>(</a:t>
            </a:r>
            <a:r>
              <a:rPr lang="en-AU" dirty="0" err="1" smtClean="0"/>
              <a:t>hidden_units</a:t>
            </a:r>
            <a:r>
              <a:rPr lang="en-AU" dirty="0" smtClean="0"/>
              <a:t>=[10,20,10], </a:t>
            </a:r>
            <a:r>
              <a:rPr lang="en-AU" dirty="0" err="1" smtClean="0"/>
              <a:t>n_classes</a:t>
            </a:r>
            <a:r>
              <a:rPr lang="en-AU" dirty="0" smtClean="0"/>
              <a:t>=3)</a:t>
            </a:r>
          </a:p>
          <a:p>
            <a:r>
              <a:rPr lang="en-AU" dirty="0" smtClean="0"/>
              <a:t># Train the model</a:t>
            </a:r>
          </a:p>
          <a:p>
            <a:r>
              <a:rPr lang="en-AU" dirty="0" err="1"/>
              <a:t>c</a:t>
            </a:r>
            <a:r>
              <a:rPr lang="en-AU" dirty="0" err="1" smtClean="0"/>
              <a:t>lassifier.fit</a:t>
            </a:r>
            <a:r>
              <a:rPr lang="en-AU" dirty="0" smtClean="0"/>
              <a:t>(</a:t>
            </a:r>
            <a:r>
              <a:rPr lang="en-AU" dirty="0" err="1" smtClean="0"/>
              <a:t>iris.data,iris.target</a:t>
            </a:r>
            <a:r>
              <a:rPr lang="en-AU" dirty="0" smtClean="0"/>
              <a:t>)</a:t>
            </a:r>
          </a:p>
          <a:p>
            <a:r>
              <a:rPr lang="en-AU" dirty="0" smtClean="0"/>
              <a:t>score = </a:t>
            </a:r>
            <a:r>
              <a:rPr lang="en-AU" dirty="0" err="1" smtClean="0"/>
              <a:t>metrics.accuracy_score</a:t>
            </a:r>
            <a:r>
              <a:rPr lang="en-AU" dirty="0" smtClean="0"/>
              <a:t>(</a:t>
            </a:r>
            <a:r>
              <a:rPr lang="en-AU" dirty="0" err="1" smtClean="0"/>
              <a:t>iris.target,classifier.predict</a:t>
            </a:r>
            <a:r>
              <a:rPr lang="en-AU" dirty="0" smtClean="0"/>
              <a:t>(</a:t>
            </a:r>
            <a:r>
              <a:rPr lang="en-AU" dirty="0" err="1" smtClean="0"/>
              <a:t>iris.data</a:t>
            </a:r>
            <a:r>
              <a:rPr lang="en-AU" dirty="0" smtClean="0"/>
              <a:t>))</a:t>
            </a:r>
          </a:p>
          <a:p>
            <a:r>
              <a:rPr lang="en-AU" dirty="0" smtClean="0"/>
              <a:t>Print(“Accuracy: %f” % score)</a:t>
            </a:r>
          </a:p>
          <a:p>
            <a:endParaRPr lang="en-AU" dirty="0"/>
          </a:p>
          <a:p>
            <a:endParaRPr lang="en-AU" dirty="0" smtClean="0"/>
          </a:p>
          <a:p>
            <a:endParaRPr lang="en-AU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430734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 smtClean="0"/>
              <a:t>Natural Language Processing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6945329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Natural Language Processing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AU" dirty="0" smtClean="0"/>
              <a:t>Psychology and Sociology</a:t>
            </a:r>
          </a:p>
          <a:p>
            <a:r>
              <a:rPr lang="en-AU" dirty="0"/>
              <a:t>	</a:t>
            </a:r>
            <a:r>
              <a:rPr lang="en-AU" dirty="0" smtClean="0"/>
              <a:t>Study of People</a:t>
            </a:r>
          </a:p>
          <a:p>
            <a:endParaRPr lang="en-AU" dirty="0"/>
          </a:p>
          <a:p>
            <a:pPr lvl="5"/>
            <a:r>
              <a:rPr lang="en-AU" b="1" dirty="0" smtClean="0"/>
              <a:t>Emotions </a:t>
            </a:r>
          </a:p>
          <a:p>
            <a:pPr lvl="5"/>
            <a:r>
              <a:rPr lang="en-AU" b="1" dirty="0" smtClean="0"/>
              <a:t>Relationships </a:t>
            </a:r>
          </a:p>
          <a:p>
            <a:pPr lvl="5"/>
            <a:r>
              <a:rPr lang="en-AU" b="1" dirty="0" smtClean="0"/>
              <a:t>Behaviour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190861402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Sentiment Analysis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523" y="1485899"/>
            <a:ext cx="1171575" cy="9525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8848" y="1135891"/>
            <a:ext cx="2619375" cy="17526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805392" y="3330054"/>
            <a:ext cx="1180836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AU" sz="1800" dirty="0" smtClean="0">
                <a:solidFill>
                  <a:schemeClr val="bg2"/>
                </a:solidFill>
                <a:latin typeface="+mn-lt"/>
              </a:rPr>
              <a:t>Input Text</a:t>
            </a:r>
            <a:endParaRPr lang="en-US" sz="1800" dirty="0" smtClean="0">
              <a:solidFill>
                <a:schemeClr val="bg2"/>
              </a:solidFill>
              <a:latin typeface="+mn-lt"/>
            </a:endParaRPr>
          </a:p>
        </p:txBody>
      </p:sp>
      <p:cxnSp>
        <p:nvCxnSpPr>
          <p:cNvPr id="10" name="Straight Arrow Connector 9"/>
          <p:cNvCxnSpPr>
            <a:stCxn id="8" idx="3"/>
          </p:cNvCxnSpPr>
          <p:nvPr/>
        </p:nvCxnSpPr>
        <p:spPr>
          <a:xfrm>
            <a:off x="3986228" y="3500870"/>
            <a:ext cx="61308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645565" y="3330054"/>
            <a:ext cx="1116716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AU" sz="1800" dirty="0" smtClean="0">
                <a:solidFill>
                  <a:schemeClr val="bg2"/>
                </a:solidFill>
                <a:latin typeface="+mn-lt"/>
              </a:rPr>
              <a:t>Split Text</a:t>
            </a:r>
            <a:endParaRPr lang="en-US" sz="1800" dirty="0" smtClean="0">
              <a:solidFill>
                <a:schemeClr val="bg2"/>
              </a:solidFill>
              <a:latin typeface="+mn-lt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5762281" y="3501089"/>
            <a:ext cx="61308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6462992" y="3826862"/>
            <a:ext cx="954107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AU" sz="1800" dirty="0" smtClean="0">
                <a:solidFill>
                  <a:schemeClr val="bg2"/>
                </a:solidFill>
                <a:latin typeface="+mn-lt"/>
              </a:rPr>
              <a:t>Subject</a:t>
            </a:r>
            <a:endParaRPr lang="en-US" sz="1800" dirty="0" smtClean="0">
              <a:solidFill>
                <a:schemeClr val="bg2"/>
              </a:solidFill>
              <a:latin typeface="+mn-l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462992" y="4168494"/>
            <a:ext cx="659219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AU" sz="1800" dirty="0" smtClean="0">
                <a:solidFill>
                  <a:schemeClr val="bg2"/>
                </a:solidFill>
                <a:latin typeface="+mn-lt"/>
              </a:rPr>
              <a:t>Verb</a:t>
            </a:r>
            <a:endParaRPr lang="en-US" sz="1800" dirty="0" smtClean="0">
              <a:solidFill>
                <a:schemeClr val="bg2"/>
              </a:solidFill>
              <a:latin typeface="+mn-l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489787" y="4549691"/>
            <a:ext cx="851515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AU" sz="1800" dirty="0" smtClean="0">
                <a:solidFill>
                  <a:schemeClr val="bg2"/>
                </a:solidFill>
                <a:latin typeface="+mn-lt"/>
              </a:rPr>
              <a:t>Object</a:t>
            </a:r>
            <a:endParaRPr lang="en-US" sz="1800" dirty="0" smtClean="0">
              <a:solidFill>
                <a:schemeClr val="bg2"/>
              </a:solidFill>
              <a:latin typeface="+mn-l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462992" y="3330054"/>
            <a:ext cx="928459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AU" sz="1800" dirty="0" smtClean="0">
                <a:solidFill>
                  <a:schemeClr val="bg2"/>
                </a:solidFill>
                <a:latin typeface="+mn-lt"/>
              </a:rPr>
              <a:t>Identify</a:t>
            </a:r>
            <a:endParaRPr lang="en-US" sz="1800" dirty="0" smtClean="0">
              <a:solidFill>
                <a:schemeClr val="bg2"/>
              </a:solidFill>
              <a:latin typeface="+mn-lt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19643" y="3330054"/>
            <a:ext cx="1467133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AU" sz="1800" dirty="0" smtClean="0">
                <a:solidFill>
                  <a:schemeClr val="bg2"/>
                </a:solidFill>
                <a:latin typeface="+mn-lt"/>
              </a:rPr>
              <a:t>Tokenisation</a:t>
            </a:r>
            <a:endParaRPr lang="en-US" sz="1800" dirty="0" smtClean="0">
              <a:solidFill>
                <a:schemeClr val="bg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2607506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  <p:bldP spid="13" grpId="0"/>
      <p:bldP spid="14" grpId="0"/>
      <p:bldP spid="15" grpId="0"/>
      <p:bldP spid="16" grpId="0"/>
      <p:bldP spid="17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Sentiment Analysis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958" y="1797950"/>
            <a:ext cx="3429000" cy="12382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1044" y="1529544"/>
            <a:ext cx="2466975" cy="184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27047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AWS Lambda</a:t>
            </a:r>
            <a:br>
              <a:rPr lang="en-AU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AU" dirty="0" smtClean="0"/>
              <a:t>Serverless, event-driven compute service</a:t>
            </a:r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endParaRPr lang="en-AU" dirty="0" smtClean="0"/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endParaRPr lang="en-AU" dirty="0" smtClean="0"/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endParaRPr lang="en-AU" dirty="0" smtClean="0"/>
          </a:p>
          <a:p>
            <a:pPr marL="0" indent="0">
              <a:buNone/>
            </a:pPr>
            <a:r>
              <a:rPr lang="en-AU" dirty="0" smtClean="0"/>
              <a:t>Lambda = </a:t>
            </a:r>
            <a:r>
              <a:rPr lang="en-AU" dirty="0" err="1" smtClean="0"/>
              <a:t>microservice</a:t>
            </a:r>
            <a:r>
              <a:rPr lang="en-AU" dirty="0" smtClean="0"/>
              <a:t> without servers</a:t>
            </a:r>
            <a:endParaRPr lang="en-AU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3801E71-4B35-4A2A-8C8C-0DFD4A7A17DC}" type="slidenum">
              <a:rPr lang="en-US" altLang="en-US" smtClean="0"/>
              <a:pPr/>
              <a:t>7</a:t>
            </a:fld>
            <a:endParaRPr lang="en-US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2000" y="1807675"/>
            <a:ext cx="2498400" cy="2142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385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Sentiment Analysis</a:t>
            </a:r>
            <a:endParaRPr lang="en-US" dirty="0"/>
          </a:p>
        </p:txBody>
      </p:sp>
      <p:pic>
        <p:nvPicPr>
          <p:cNvPr id="20482" name="Picture 2" descr="Image result for lexicon based sentiment analysi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2930" y="789224"/>
            <a:ext cx="6076950" cy="4092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5492554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Sentiment Analysis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274319" y="1140353"/>
            <a:ext cx="7955279" cy="3200400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000" b="1" dirty="0" smtClean="0"/>
              <a:t>Register for Twitter API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AU" sz="20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000" b="1" dirty="0" smtClean="0"/>
              <a:t>Install Dependencies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AU" sz="20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000" b="1" dirty="0" smtClean="0"/>
              <a:t>Write our script</a:t>
            </a:r>
          </a:p>
          <a:p>
            <a:endParaRPr lang="en-AU" sz="2000" b="1" dirty="0" smtClean="0"/>
          </a:p>
          <a:p>
            <a:endParaRPr lang="en-AU" sz="2000" b="1" dirty="0"/>
          </a:p>
          <a:p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503728249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Sentiment Analysis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88051" y="726371"/>
            <a:ext cx="7955279" cy="3200400"/>
          </a:xfrm>
        </p:spPr>
        <p:txBody>
          <a:bodyPr>
            <a:normAutofit fontScale="25000" lnSpcReduction="20000"/>
          </a:bodyPr>
          <a:lstStyle/>
          <a:p>
            <a:r>
              <a:rPr lang="en-US" sz="2000" b="1" dirty="0" smtClean="0"/>
              <a:t>import </a:t>
            </a:r>
            <a:r>
              <a:rPr lang="en-US" sz="2000" b="1" dirty="0" err="1" smtClean="0"/>
              <a:t>tweepy</a:t>
            </a:r>
            <a:endParaRPr lang="en-US" sz="2000" b="1" dirty="0" smtClean="0"/>
          </a:p>
          <a:p>
            <a:r>
              <a:rPr lang="en-US" sz="2000" b="1" dirty="0" smtClean="0"/>
              <a:t>from </a:t>
            </a:r>
            <a:r>
              <a:rPr lang="en-US" sz="2000" b="1" dirty="0" err="1"/>
              <a:t>textblob</a:t>
            </a:r>
            <a:r>
              <a:rPr lang="en-US" sz="2000" b="1" dirty="0"/>
              <a:t> import </a:t>
            </a:r>
            <a:r>
              <a:rPr lang="en-US" sz="2000" b="1" dirty="0" err="1" smtClean="0"/>
              <a:t>TextBlob</a:t>
            </a:r>
            <a:endParaRPr lang="en-US" sz="2000" b="1" dirty="0" smtClean="0"/>
          </a:p>
          <a:p>
            <a:endParaRPr lang="en-US" sz="2000" b="1" dirty="0" smtClean="0"/>
          </a:p>
          <a:p>
            <a:r>
              <a:rPr lang="en-US" sz="2000" b="1" dirty="0" err="1"/>
              <a:t>consumer_key</a:t>
            </a:r>
            <a:r>
              <a:rPr lang="en-US" sz="2000" b="1" dirty="0"/>
              <a:t>='MwMCxvCp596RpPnS3u8kLYzJ1'</a:t>
            </a:r>
          </a:p>
          <a:p>
            <a:r>
              <a:rPr lang="en-US" sz="2000" b="1" dirty="0" err="1"/>
              <a:t>consumer_secret</a:t>
            </a:r>
            <a:r>
              <a:rPr lang="en-US" sz="2000" b="1" dirty="0"/>
              <a:t>=</a:t>
            </a:r>
            <a:r>
              <a:rPr lang="en-US" sz="2000" b="1" dirty="0" smtClean="0"/>
              <a:t>'Gtxbl8qzM6fYNr3SHGPApnz3ZpmEHs7k7WwOnuaezeBWEUWCVI‘</a:t>
            </a:r>
          </a:p>
          <a:p>
            <a:endParaRPr lang="en-US" sz="2000" b="1" dirty="0" smtClean="0"/>
          </a:p>
          <a:p>
            <a:r>
              <a:rPr lang="en-US" sz="2000" b="1" dirty="0" err="1"/>
              <a:t>access_token</a:t>
            </a:r>
            <a:r>
              <a:rPr lang="en-US" sz="2000" b="1" dirty="0"/>
              <a:t>='19697843-GhphjzWWsnJmXdy6btdqNBnXuz19dkkugHnSDFPnS'</a:t>
            </a:r>
          </a:p>
          <a:p>
            <a:r>
              <a:rPr lang="en-US" sz="2000" b="1" dirty="0" err="1"/>
              <a:t>access_token_secret</a:t>
            </a:r>
            <a:r>
              <a:rPr lang="en-US" sz="2000" b="1" dirty="0"/>
              <a:t>=</a:t>
            </a:r>
            <a:r>
              <a:rPr lang="en-US" sz="2000" b="1" dirty="0" smtClean="0"/>
              <a:t>'Vu2NQJz7UyeR3ou1yIfA3wGGdkP1sDbYv8276DaJ6UjDb‘</a:t>
            </a:r>
          </a:p>
          <a:p>
            <a:endParaRPr lang="en-AU" sz="2000" b="1" dirty="0"/>
          </a:p>
          <a:p>
            <a:r>
              <a:rPr lang="en-US" sz="2000" b="1" dirty="0" err="1"/>
              <a:t>auth</a:t>
            </a:r>
            <a:r>
              <a:rPr lang="en-US" sz="2000" b="1" dirty="0"/>
              <a:t> = </a:t>
            </a:r>
            <a:r>
              <a:rPr lang="en-US" sz="2000" b="1" dirty="0" err="1"/>
              <a:t>tweepy.OAuthHandler</a:t>
            </a:r>
            <a:r>
              <a:rPr lang="en-US" sz="2000" b="1" dirty="0"/>
              <a:t>(</a:t>
            </a:r>
            <a:r>
              <a:rPr lang="en-US" sz="2000" b="1" dirty="0" err="1"/>
              <a:t>consumer_key</a:t>
            </a:r>
            <a:r>
              <a:rPr lang="en-US" sz="2000" b="1" dirty="0"/>
              <a:t>, </a:t>
            </a:r>
            <a:r>
              <a:rPr lang="en-US" sz="2000" b="1" dirty="0" err="1"/>
              <a:t>consumer_secret</a:t>
            </a:r>
            <a:r>
              <a:rPr lang="en-US" sz="2000" b="1" dirty="0"/>
              <a:t>)</a:t>
            </a:r>
          </a:p>
          <a:p>
            <a:r>
              <a:rPr lang="en-US" sz="2000" b="1" dirty="0" err="1"/>
              <a:t>auth.set_access_token</a:t>
            </a:r>
            <a:r>
              <a:rPr lang="en-US" sz="2000" b="1" dirty="0"/>
              <a:t>(</a:t>
            </a:r>
            <a:r>
              <a:rPr lang="en-US" sz="2000" b="1" dirty="0" err="1"/>
              <a:t>access_token</a:t>
            </a:r>
            <a:r>
              <a:rPr lang="en-US" sz="2000" b="1" dirty="0"/>
              <a:t>, </a:t>
            </a:r>
            <a:r>
              <a:rPr lang="en-US" sz="2000" b="1" dirty="0" err="1"/>
              <a:t>access_token_secret</a:t>
            </a:r>
            <a:r>
              <a:rPr lang="en-US" sz="2000" b="1" dirty="0" smtClean="0"/>
              <a:t>)</a:t>
            </a:r>
          </a:p>
          <a:p>
            <a:endParaRPr lang="en-AU" sz="2000" b="1" dirty="0"/>
          </a:p>
          <a:p>
            <a:r>
              <a:rPr lang="en-US" sz="2000" b="1" dirty="0" err="1"/>
              <a:t>api</a:t>
            </a:r>
            <a:r>
              <a:rPr lang="en-US" sz="2000" b="1" dirty="0"/>
              <a:t> = </a:t>
            </a:r>
            <a:r>
              <a:rPr lang="en-US" sz="2000" b="1" dirty="0" err="1"/>
              <a:t>tweepy.API</a:t>
            </a:r>
            <a:r>
              <a:rPr lang="en-US" sz="2000" b="1" dirty="0"/>
              <a:t>(</a:t>
            </a:r>
            <a:r>
              <a:rPr lang="en-US" sz="2000" b="1" dirty="0" err="1"/>
              <a:t>auth</a:t>
            </a:r>
            <a:r>
              <a:rPr lang="en-US" sz="2000" b="1" dirty="0" smtClean="0"/>
              <a:t>)</a:t>
            </a:r>
          </a:p>
          <a:p>
            <a:endParaRPr lang="en-AU" sz="2000" b="1" dirty="0"/>
          </a:p>
          <a:p>
            <a:r>
              <a:rPr lang="en-US" sz="2000" b="1" dirty="0" err="1"/>
              <a:t>public_tweets</a:t>
            </a:r>
            <a:r>
              <a:rPr lang="en-US" sz="2000" b="1" dirty="0"/>
              <a:t> = </a:t>
            </a:r>
            <a:r>
              <a:rPr lang="en-US" sz="2000" b="1" dirty="0" err="1"/>
              <a:t>api.search</a:t>
            </a:r>
            <a:r>
              <a:rPr lang="en-US" sz="2000" b="1" dirty="0"/>
              <a:t>('Trump</a:t>
            </a:r>
            <a:r>
              <a:rPr lang="en-US" sz="2000" b="1" dirty="0" smtClean="0"/>
              <a:t>')</a:t>
            </a:r>
          </a:p>
          <a:p>
            <a:endParaRPr lang="en-AU" sz="2000" b="1" dirty="0"/>
          </a:p>
          <a:p>
            <a:r>
              <a:rPr lang="en-US" sz="2000" b="1" dirty="0"/>
              <a:t>for tweet in </a:t>
            </a:r>
            <a:r>
              <a:rPr lang="en-US" sz="2000" b="1" dirty="0" err="1"/>
              <a:t>public_tweets</a:t>
            </a:r>
            <a:r>
              <a:rPr lang="en-US" sz="2000" b="1" dirty="0"/>
              <a:t>:</a:t>
            </a:r>
          </a:p>
          <a:p>
            <a:r>
              <a:rPr lang="en-US" sz="2000" b="1" dirty="0"/>
              <a:t>	print(</a:t>
            </a:r>
            <a:r>
              <a:rPr lang="en-US" sz="2000" b="1" dirty="0" err="1"/>
              <a:t>tweet.text</a:t>
            </a:r>
            <a:r>
              <a:rPr lang="en-US" sz="2000" b="1" dirty="0"/>
              <a:t>)</a:t>
            </a:r>
          </a:p>
          <a:p>
            <a:r>
              <a:rPr lang="en-US" sz="2000" b="1" dirty="0"/>
              <a:t>	analysis = </a:t>
            </a:r>
            <a:r>
              <a:rPr lang="en-US" sz="2000" b="1" dirty="0" err="1"/>
              <a:t>TextBlob</a:t>
            </a:r>
            <a:r>
              <a:rPr lang="en-US" sz="2000" b="1" dirty="0"/>
              <a:t>(</a:t>
            </a:r>
            <a:r>
              <a:rPr lang="en-US" sz="2000" b="1" dirty="0" err="1"/>
              <a:t>tweet.text</a:t>
            </a:r>
            <a:r>
              <a:rPr lang="en-US" sz="2000" b="1" dirty="0"/>
              <a:t>)</a:t>
            </a:r>
          </a:p>
          <a:p>
            <a:r>
              <a:rPr lang="en-US" sz="2000" b="1" dirty="0"/>
              <a:t>	print(</a:t>
            </a:r>
            <a:r>
              <a:rPr lang="en-US" sz="2000" b="1" dirty="0" err="1"/>
              <a:t>analysis.sentiment</a:t>
            </a:r>
            <a:r>
              <a:rPr lang="en-US" sz="2000" b="1" dirty="0"/>
              <a:t>)</a:t>
            </a:r>
          </a:p>
          <a:p>
            <a:endParaRPr lang="en-US" sz="2000" b="1" dirty="0"/>
          </a:p>
          <a:p>
            <a:endParaRPr lang="en-US" sz="2000" b="1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AU" sz="2000" b="1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AU" sz="2000" b="1" dirty="0" smtClean="0"/>
          </a:p>
        </p:txBody>
      </p:sp>
    </p:spTree>
    <p:extLst>
      <p:ext uri="{BB962C8B-B14F-4D97-AF65-F5344CB8AC3E}">
        <p14:creationId xmlns:p14="http://schemas.microsoft.com/office/powerpoint/2010/main" val="1187239348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Sentiment Analysis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274319" y="1140353"/>
            <a:ext cx="7955279" cy="3200400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000" b="1" dirty="0" smtClean="0"/>
              <a:t>Sentiment Analysis – Understanding and Extracting Feelings from the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AU" sz="20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000" b="1" dirty="0" smtClean="0"/>
              <a:t>An API lets you access an apps functionality from your code.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AU" sz="20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000" b="1" dirty="0" smtClean="0"/>
              <a:t>Text Blob python library performs sentiment analysis in few lines of code.</a:t>
            </a:r>
          </a:p>
          <a:p>
            <a:endParaRPr lang="en-AU" sz="2000" b="1" dirty="0" smtClean="0"/>
          </a:p>
          <a:p>
            <a:endParaRPr lang="en-AU" sz="2000" b="1" dirty="0"/>
          </a:p>
          <a:p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593219287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 smtClean="0"/>
              <a:t>Speech/Voice Analysis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3646155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Speech Recogniser</a:t>
            </a:r>
            <a:endParaRPr lang="en-US" dirty="0"/>
          </a:p>
        </p:txBody>
      </p:sp>
      <p:pic>
        <p:nvPicPr>
          <p:cNvPr id="31748" name="Picture 4" descr="Image result for audrey bell labs 195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4295" y="1209040"/>
            <a:ext cx="5715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3664544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DARPA Harpy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206" y="1091247"/>
            <a:ext cx="7262391" cy="3211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026529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Speech Recognition Systems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4360" y="1280160"/>
            <a:ext cx="5493082" cy="2888298"/>
          </a:xfrm>
          <a:prstGeom prst="rect">
            <a:avLst/>
          </a:prstGeom>
        </p:spPr>
      </p:pic>
      <p:pic>
        <p:nvPicPr>
          <p:cNvPr id="31746" name="Picture 2" descr="Image result for siri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18" y="1280160"/>
            <a:ext cx="2707642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8039" y="1565910"/>
            <a:ext cx="2997459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260008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Recognising spoken numbers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274319" y="1140353"/>
            <a:ext cx="7955279" cy="3200400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000" b="1" dirty="0" smtClean="0"/>
              <a:t>Download Dataset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AU" sz="20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000" b="1" dirty="0" smtClean="0"/>
              <a:t>Build Neural Network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AU" sz="20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000" b="1" dirty="0" smtClean="0"/>
              <a:t>Train the Model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AU" sz="20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000" b="1" dirty="0" smtClean="0"/>
              <a:t>Test the Model</a:t>
            </a:r>
          </a:p>
          <a:p>
            <a:endParaRPr lang="en-AU" sz="2000" b="1" dirty="0"/>
          </a:p>
          <a:p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330456291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Coding the app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74319" y="959153"/>
            <a:ext cx="7955279" cy="3313127"/>
          </a:xfrm>
        </p:spPr>
        <p:txBody>
          <a:bodyPr>
            <a:noAutofit/>
          </a:bodyPr>
          <a:lstStyle/>
          <a:p>
            <a:r>
              <a:rPr lang="en-AU" sz="1100" dirty="0"/>
              <a:t>i</a:t>
            </a:r>
            <a:r>
              <a:rPr lang="en-AU" sz="1100" dirty="0" smtClean="0"/>
              <a:t>mport </a:t>
            </a:r>
            <a:r>
              <a:rPr lang="en-AU" sz="1100" dirty="0" err="1" smtClean="0"/>
              <a:t>tflearn</a:t>
            </a:r>
            <a:endParaRPr lang="en-AU" sz="1100" dirty="0" smtClean="0"/>
          </a:p>
          <a:p>
            <a:r>
              <a:rPr lang="en-AU" sz="1100" dirty="0"/>
              <a:t>i</a:t>
            </a:r>
            <a:r>
              <a:rPr lang="en-AU" sz="1100" dirty="0" smtClean="0"/>
              <a:t>mport </a:t>
            </a:r>
            <a:r>
              <a:rPr lang="en-AU" sz="1100" dirty="0" err="1" smtClean="0"/>
              <a:t>speech_data</a:t>
            </a:r>
            <a:endParaRPr lang="en-AU" sz="1100" dirty="0" smtClean="0"/>
          </a:p>
          <a:p>
            <a:r>
              <a:rPr lang="en-AU" sz="1100" dirty="0" smtClean="0"/>
              <a:t># </a:t>
            </a:r>
            <a:r>
              <a:rPr lang="en-AU" sz="1100" dirty="0" err="1" smtClean="0"/>
              <a:t>Hyperparamaters</a:t>
            </a:r>
            <a:r>
              <a:rPr lang="en-AU" sz="1100" dirty="0" smtClean="0"/>
              <a:t> , need to check the time vs accuracy while choosing the </a:t>
            </a:r>
            <a:r>
              <a:rPr lang="en-AU" sz="1100" dirty="0" err="1" smtClean="0"/>
              <a:t>learning_rate</a:t>
            </a:r>
            <a:endParaRPr lang="en-AU" sz="1100" dirty="0" smtClean="0"/>
          </a:p>
          <a:p>
            <a:r>
              <a:rPr lang="en-AU" sz="1100" dirty="0" err="1" smtClean="0"/>
              <a:t>learning_rate</a:t>
            </a:r>
            <a:r>
              <a:rPr lang="en-AU" sz="1100" dirty="0" smtClean="0"/>
              <a:t> = 0.0001 </a:t>
            </a:r>
          </a:p>
          <a:p>
            <a:r>
              <a:rPr lang="en-AU" sz="1100" dirty="0" err="1" smtClean="0"/>
              <a:t>training_iters</a:t>
            </a:r>
            <a:r>
              <a:rPr lang="en-AU" sz="1100" dirty="0"/>
              <a:t> </a:t>
            </a:r>
            <a:r>
              <a:rPr lang="en-AU" sz="1100" dirty="0" smtClean="0"/>
              <a:t>= 300000</a:t>
            </a:r>
            <a:endParaRPr lang="en-AU" sz="1100" dirty="0"/>
          </a:p>
          <a:p>
            <a:r>
              <a:rPr lang="en-AU" sz="1100" dirty="0"/>
              <a:t> </a:t>
            </a:r>
            <a:r>
              <a:rPr lang="en-AU" sz="1100" dirty="0" smtClean="0"/>
              <a:t>batch = </a:t>
            </a:r>
            <a:r>
              <a:rPr lang="en-AU" sz="1100" dirty="0" err="1" smtClean="0"/>
              <a:t>word_batch</a:t>
            </a:r>
            <a:r>
              <a:rPr lang="en-AU" sz="1100" dirty="0" smtClean="0"/>
              <a:t> =</a:t>
            </a:r>
            <a:r>
              <a:rPr lang="en-AU" sz="1100" dirty="0" err="1" smtClean="0"/>
              <a:t>speed.data.mfcc_batch_generator</a:t>
            </a:r>
            <a:r>
              <a:rPr lang="en-AU" sz="1100" dirty="0" smtClean="0"/>
              <a:t>(64)</a:t>
            </a:r>
          </a:p>
          <a:p>
            <a:r>
              <a:rPr lang="en-AU" sz="1100" dirty="0" smtClean="0"/>
              <a:t>X, Y = next(batch)</a:t>
            </a:r>
          </a:p>
          <a:p>
            <a:r>
              <a:rPr lang="en-AU" sz="1100" dirty="0" err="1" smtClean="0"/>
              <a:t>trainX,trainY</a:t>
            </a:r>
            <a:r>
              <a:rPr lang="en-AU" sz="1100" dirty="0" smtClean="0"/>
              <a:t> = X,Y</a:t>
            </a:r>
          </a:p>
          <a:p>
            <a:r>
              <a:rPr lang="en-AU" sz="1100" dirty="0" err="1" smtClean="0"/>
              <a:t>testX</a:t>
            </a:r>
            <a:r>
              <a:rPr lang="en-AU" sz="1100" dirty="0" smtClean="0"/>
              <a:t>, </a:t>
            </a:r>
            <a:r>
              <a:rPr lang="en-AU" sz="1100" dirty="0" err="1" smtClean="0"/>
              <a:t>testY,X,Y</a:t>
            </a:r>
            <a:endParaRPr lang="en-AU" sz="1100" dirty="0" smtClean="0"/>
          </a:p>
          <a:p>
            <a:r>
              <a:rPr lang="en-AU" sz="1100" dirty="0" smtClean="0"/>
              <a:t>net = </a:t>
            </a:r>
            <a:r>
              <a:rPr lang="en-AU" sz="1100" dirty="0" err="1" smtClean="0"/>
              <a:t>tflearn.input_data</a:t>
            </a:r>
            <a:r>
              <a:rPr lang="en-AU" sz="1100" dirty="0" smtClean="0"/>
              <a:t>([None,20,80])</a:t>
            </a:r>
          </a:p>
          <a:p>
            <a:r>
              <a:rPr lang="en-AU" sz="1100" dirty="0" smtClean="0"/>
              <a:t>net = </a:t>
            </a:r>
            <a:r>
              <a:rPr lang="en-AU" sz="1100" dirty="0" err="1" smtClean="0"/>
              <a:t>tflearn.lstm</a:t>
            </a:r>
            <a:r>
              <a:rPr lang="en-AU" sz="1100" dirty="0" smtClean="0"/>
              <a:t>(net, 128, dropout=0.8)</a:t>
            </a:r>
          </a:p>
          <a:p>
            <a:endParaRPr lang="en-AU" sz="1100" dirty="0"/>
          </a:p>
          <a:p>
            <a:endParaRPr lang="en-AU" sz="1100" dirty="0" smtClean="0"/>
          </a:p>
          <a:p>
            <a:endParaRPr lang="en-AU" sz="1100" dirty="0" smtClean="0"/>
          </a:p>
          <a:p>
            <a:endParaRPr lang="en-AU" sz="1100" dirty="0"/>
          </a:p>
          <a:p>
            <a:endParaRPr lang="en-AU" sz="1100" dirty="0" smtClean="0"/>
          </a:p>
          <a:p>
            <a:endParaRPr lang="en-AU" sz="1100" dirty="0" smtClean="0"/>
          </a:p>
          <a:p>
            <a:endParaRPr lang="en-AU" sz="1100" dirty="0"/>
          </a:p>
          <a:p>
            <a:endParaRPr lang="en-AU" sz="1100" dirty="0" smtClean="0"/>
          </a:p>
          <a:p>
            <a:r>
              <a:rPr lang="en-AU" sz="1100" dirty="0"/>
              <a:t>	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819991693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AWS Lambda</a:t>
            </a:r>
            <a:br>
              <a:rPr lang="en-AU" dirty="0" smtClean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3801E71-4B35-4A2A-8C8C-0DFD4A7A17DC}" type="slidenum">
              <a:rPr lang="en-US" altLang="en-US" smtClean="0"/>
              <a:pPr/>
              <a:t>8</a:t>
            </a:fld>
            <a:endParaRPr lang="en-US" alt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7712" y="870585"/>
            <a:ext cx="7753481" cy="205041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2740" y="2821247"/>
            <a:ext cx="5249104" cy="1964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608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Coding the app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74318" y="904709"/>
            <a:ext cx="7955279" cy="3465527"/>
          </a:xfrm>
        </p:spPr>
        <p:txBody>
          <a:bodyPr>
            <a:noAutofit/>
          </a:bodyPr>
          <a:lstStyle/>
          <a:p>
            <a:r>
              <a:rPr lang="en-AU" sz="1100" dirty="0"/>
              <a:t>net = </a:t>
            </a:r>
            <a:r>
              <a:rPr lang="en-AU" sz="1100" dirty="0" err="1"/>
              <a:t>tflearn.fully_connected</a:t>
            </a:r>
            <a:r>
              <a:rPr lang="en-AU" sz="1100" dirty="0"/>
              <a:t>(net, 10, activation=‘</a:t>
            </a:r>
            <a:r>
              <a:rPr lang="en-AU" sz="1100" dirty="0" err="1"/>
              <a:t>softmax</a:t>
            </a:r>
            <a:r>
              <a:rPr lang="en-AU" sz="1100" dirty="0"/>
              <a:t>’)</a:t>
            </a:r>
          </a:p>
          <a:p>
            <a:r>
              <a:rPr lang="en-AU" sz="1100" dirty="0"/>
              <a:t>net = </a:t>
            </a:r>
            <a:r>
              <a:rPr lang="en-AU" sz="1100" dirty="0" err="1"/>
              <a:t>tflearn.regression</a:t>
            </a:r>
            <a:r>
              <a:rPr lang="en-AU" sz="1100" dirty="0"/>
              <a:t>(net, optimiser=‘</a:t>
            </a:r>
            <a:r>
              <a:rPr lang="en-AU" sz="1100" dirty="0" err="1"/>
              <a:t>adam</a:t>
            </a:r>
            <a:r>
              <a:rPr lang="en-AU" sz="1100" dirty="0"/>
              <a:t>’,, activation=‘</a:t>
            </a:r>
            <a:r>
              <a:rPr lang="en-AU" sz="1100" dirty="0" err="1"/>
              <a:t>softmax</a:t>
            </a:r>
            <a:r>
              <a:rPr lang="en-AU" sz="1100" dirty="0"/>
              <a:t>’, </a:t>
            </a:r>
            <a:r>
              <a:rPr lang="en-AU" sz="1100" dirty="0" err="1"/>
              <a:t>learning_rate</a:t>
            </a:r>
            <a:r>
              <a:rPr lang="en-AU" sz="1100" dirty="0"/>
              <a:t>=</a:t>
            </a:r>
            <a:r>
              <a:rPr lang="en-AU" sz="1100" dirty="0" err="1"/>
              <a:t>learning_rate</a:t>
            </a:r>
            <a:r>
              <a:rPr lang="en-AU" sz="1100" dirty="0"/>
              <a:t>, loss= </a:t>
            </a:r>
            <a:r>
              <a:rPr lang="en-AU" sz="1100" dirty="0" err="1"/>
              <a:t>categorical_crossentropy</a:t>
            </a:r>
            <a:r>
              <a:rPr lang="en-AU" sz="1100" dirty="0"/>
              <a:t>)</a:t>
            </a:r>
          </a:p>
          <a:p>
            <a:r>
              <a:rPr lang="en-AU" sz="1100" dirty="0"/>
              <a:t>model = </a:t>
            </a:r>
            <a:r>
              <a:rPr lang="en-AU" sz="1100" dirty="0" err="1"/>
              <a:t>tflearn.DNN</a:t>
            </a:r>
            <a:r>
              <a:rPr lang="en-AU" sz="1100" dirty="0"/>
              <a:t>(net, </a:t>
            </a:r>
            <a:r>
              <a:rPr lang="en-AU" sz="1100" dirty="0" err="1"/>
              <a:t>tensorboard_verbose</a:t>
            </a:r>
            <a:r>
              <a:rPr lang="en-AU" sz="1100" dirty="0"/>
              <a:t>=0)</a:t>
            </a:r>
          </a:p>
          <a:p>
            <a:endParaRPr lang="en-AU" sz="1100" dirty="0" smtClean="0"/>
          </a:p>
          <a:p>
            <a:r>
              <a:rPr lang="en-AU" sz="1100" dirty="0" smtClean="0"/>
              <a:t>while 1:</a:t>
            </a:r>
          </a:p>
          <a:p>
            <a:r>
              <a:rPr lang="en-AU" sz="1100" dirty="0"/>
              <a:t>	</a:t>
            </a:r>
            <a:r>
              <a:rPr lang="en-AU" sz="1100" dirty="0" err="1" smtClean="0"/>
              <a:t>model.fit</a:t>
            </a:r>
            <a:r>
              <a:rPr lang="en-AU" sz="1100" dirty="0" smtClean="0"/>
              <a:t>(</a:t>
            </a:r>
            <a:r>
              <a:rPr lang="en-AU" sz="1100" dirty="0" err="1" smtClean="0"/>
              <a:t>trainX</a:t>
            </a:r>
            <a:r>
              <a:rPr lang="en-AU" sz="1100" dirty="0" smtClean="0"/>
              <a:t>, </a:t>
            </a:r>
            <a:r>
              <a:rPr lang="en-AU" sz="1100" dirty="0" err="1" smtClean="0"/>
              <a:t>trainY</a:t>
            </a:r>
            <a:r>
              <a:rPr lang="en-AU" sz="1100" dirty="0" smtClean="0"/>
              <a:t>, </a:t>
            </a:r>
            <a:r>
              <a:rPr lang="en-AU" sz="1100" dirty="0" err="1" smtClean="0"/>
              <a:t>n_epoch</a:t>
            </a:r>
            <a:r>
              <a:rPr lang="en-AU" sz="1100" dirty="0" smtClean="0"/>
              <a:t>=10, validation-set=(</a:t>
            </a:r>
            <a:r>
              <a:rPr lang="en-AU" sz="1100" dirty="0" err="1" smtClean="0"/>
              <a:t>testX</a:t>
            </a:r>
            <a:r>
              <a:rPr lang="en-AU" sz="1100" dirty="0" smtClean="0"/>
              <a:t>, </a:t>
            </a:r>
            <a:r>
              <a:rPr lang="en-AU" sz="1100" dirty="0" err="1" smtClean="0"/>
              <a:t>testY</a:t>
            </a:r>
            <a:r>
              <a:rPr lang="en-AU" sz="1100" dirty="0" smtClean="0"/>
              <a:t>), </a:t>
            </a:r>
            <a:r>
              <a:rPr lang="en-AU" sz="1100" dirty="0" err="1" smtClean="0"/>
              <a:t>show_metric</a:t>
            </a:r>
            <a:r>
              <a:rPr lang="en-AU" sz="1100" dirty="0" smtClean="0"/>
              <a:t>=True, </a:t>
            </a:r>
            <a:r>
              <a:rPr lang="en-AU" sz="1100" dirty="0" err="1" smtClean="0"/>
              <a:t>batch_size</a:t>
            </a:r>
            <a:r>
              <a:rPr lang="en-AU" sz="1100" dirty="0" smtClean="0"/>
              <a:t>=64)</a:t>
            </a:r>
          </a:p>
          <a:p>
            <a:r>
              <a:rPr lang="en-AU" sz="1100" dirty="0"/>
              <a:t>	</a:t>
            </a:r>
            <a:r>
              <a:rPr lang="en-AU" sz="1100" dirty="0" smtClean="0"/>
              <a:t>_y=</a:t>
            </a:r>
            <a:r>
              <a:rPr lang="en-AU" sz="1100" dirty="0" err="1" smtClean="0"/>
              <a:t>model.predict</a:t>
            </a:r>
            <a:r>
              <a:rPr lang="en-AU" sz="1100" dirty="0" smtClean="0"/>
              <a:t>(x)</a:t>
            </a:r>
          </a:p>
          <a:p>
            <a:r>
              <a:rPr lang="en-AU" sz="1100" dirty="0" err="1" smtClean="0"/>
              <a:t>model.save</a:t>
            </a:r>
            <a:r>
              <a:rPr lang="en-US" sz="1100" dirty="0" smtClean="0"/>
              <a:t>(‘</a:t>
            </a:r>
            <a:r>
              <a:rPr lang="en-US" sz="1100" dirty="0" err="1" smtClean="0"/>
              <a:t>tflearn.lstm.model</a:t>
            </a:r>
            <a:r>
              <a:rPr lang="en-US" sz="1100" dirty="0" smtClean="0"/>
              <a:t>’)</a:t>
            </a:r>
          </a:p>
          <a:p>
            <a:r>
              <a:rPr lang="en-US" sz="1100" dirty="0" smtClean="0"/>
              <a:t>print(_y)</a:t>
            </a:r>
          </a:p>
          <a:p>
            <a:r>
              <a:rPr lang="en-US" sz="1100" dirty="0"/>
              <a:t>p</a:t>
            </a:r>
            <a:r>
              <a:rPr lang="en-US" sz="1100" dirty="0" smtClean="0"/>
              <a:t>rint(y)</a:t>
            </a:r>
          </a:p>
          <a:p>
            <a:r>
              <a:rPr lang="en-US" sz="1100" dirty="0"/>
              <a:t>	</a:t>
            </a:r>
            <a:endParaRPr lang="en-AU" sz="1100" dirty="0" smtClean="0"/>
          </a:p>
          <a:p>
            <a:endParaRPr lang="en-AU" sz="1100" dirty="0"/>
          </a:p>
          <a:p>
            <a:endParaRPr lang="en-AU" sz="1100" dirty="0" smtClean="0"/>
          </a:p>
          <a:p>
            <a:endParaRPr lang="en-AU" sz="1100" dirty="0" smtClean="0"/>
          </a:p>
          <a:p>
            <a:endParaRPr lang="en-AU" sz="1100" dirty="0"/>
          </a:p>
          <a:p>
            <a:endParaRPr lang="en-AU" sz="1100" dirty="0" smtClean="0"/>
          </a:p>
          <a:p>
            <a:endParaRPr lang="en-AU" sz="1100" dirty="0" smtClean="0"/>
          </a:p>
          <a:p>
            <a:endParaRPr lang="en-AU" sz="1100" dirty="0"/>
          </a:p>
          <a:p>
            <a:endParaRPr lang="en-AU" sz="1100" dirty="0" smtClean="0"/>
          </a:p>
          <a:p>
            <a:r>
              <a:rPr lang="en-AU" sz="1100" dirty="0"/>
              <a:t>	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422611453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Summary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274319" y="1140353"/>
            <a:ext cx="7955279" cy="3200400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000" b="1" dirty="0" smtClean="0"/>
              <a:t>LSTM networks offer state of the art speech recognition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AU" sz="20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000" b="1" dirty="0" err="1" smtClean="0"/>
              <a:t>TFLearn</a:t>
            </a:r>
            <a:r>
              <a:rPr lang="en-AU" sz="2000" b="1" dirty="0" smtClean="0"/>
              <a:t> helps you build neural networks fast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AU" sz="20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000" b="1" dirty="0" err="1" smtClean="0"/>
              <a:t>Hyperparameters</a:t>
            </a:r>
            <a:r>
              <a:rPr lang="en-AU" sz="2000" b="1" dirty="0" smtClean="0"/>
              <a:t> are all about balance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AU" sz="20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000" b="1" dirty="0" smtClean="0"/>
              <a:t>Test the Model</a:t>
            </a:r>
          </a:p>
          <a:p>
            <a:endParaRPr lang="en-AU" sz="2000" b="1" dirty="0"/>
          </a:p>
          <a:p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888157796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What we have learnt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76267" y="1283057"/>
            <a:ext cx="3337196" cy="22990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AU" sz="1800" b="1" dirty="0" err="1" smtClean="0">
                <a:solidFill>
                  <a:schemeClr val="bg2"/>
                </a:solidFill>
              </a:rPr>
              <a:t>Serverless</a:t>
            </a:r>
            <a:r>
              <a:rPr lang="en-AU" sz="1800" b="1" dirty="0" smtClean="0">
                <a:solidFill>
                  <a:schemeClr val="bg2"/>
                </a:solidFill>
              </a:rPr>
              <a:t> Computing</a:t>
            </a:r>
            <a:endParaRPr lang="en-AU" sz="1800" b="1" dirty="0" smtClean="0">
              <a:solidFill>
                <a:schemeClr val="bg2"/>
              </a:solidFill>
              <a:latin typeface="+mn-lt"/>
            </a:endParaRPr>
          </a:p>
          <a:p>
            <a:pPr marL="285750" indent="-28575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AU" sz="1800" b="1" dirty="0" smtClean="0">
                <a:solidFill>
                  <a:schemeClr val="bg2"/>
                </a:solidFill>
                <a:latin typeface="+mn-lt"/>
              </a:rPr>
              <a:t>AI , </a:t>
            </a:r>
          </a:p>
          <a:p>
            <a:pPr marL="285750" indent="-28575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AU" sz="1800" b="1" dirty="0" smtClean="0">
                <a:solidFill>
                  <a:schemeClr val="bg2"/>
                </a:solidFill>
                <a:latin typeface="+mn-lt"/>
              </a:rPr>
              <a:t>Machine Learning</a:t>
            </a:r>
          </a:p>
          <a:p>
            <a:pPr marL="285750" indent="-28575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AU" sz="1800" b="1" dirty="0" smtClean="0">
                <a:solidFill>
                  <a:schemeClr val="bg2"/>
                </a:solidFill>
                <a:latin typeface="+mn-lt"/>
              </a:rPr>
              <a:t>Deep Learning</a:t>
            </a:r>
          </a:p>
          <a:p>
            <a:pPr marL="285750" indent="-28575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AU" sz="1800" b="1" dirty="0" smtClean="0">
                <a:solidFill>
                  <a:schemeClr val="bg2"/>
                </a:solidFill>
                <a:latin typeface="+mn-lt"/>
              </a:rPr>
              <a:t>Hands on Text Analytics</a:t>
            </a:r>
          </a:p>
          <a:p>
            <a:pPr marL="285750" indent="-28575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AU" sz="1800" b="1" dirty="0" smtClean="0">
                <a:solidFill>
                  <a:schemeClr val="bg2"/>
                </a:solidFill>
                <a:latin typeface="+mn-lt"/>
              </a:rPr>
              <a:t>Hands on Image Analytics</a:t>
            </a:r>
          </a:p>
          <a:p>
            <a:pPr marL="285750" indent="-28575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AU" sz="1800" b="1" dirty="0" smtClean="0">
                <a:solidFill>
                  <a:schemeClr val="bg2"/>
                </a:solidFill>
                <a:latin typeface="+mn-lt"/>
              </a:rPr>
              <a:t>Hands on Voice Analytics</a:t>
            </a:r>
            <a:endParaRPr lang="en-US" sz="1800" b="1" dirty="0" smtClean="0">
              <a:solidFill>
                <a:schemeClr val="bg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4583569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33493783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/>
          <p:cNvSpPr>
            <a:spLocks noGrp="1"/>
          </p:cNvSpPr>
          <p:nvPr>
            <p:ph type="title"/>
          </p:nvPr>
        </p:nvSpPr>
        <p:spPr>
          <a:xfrm>
            <a:off x="551710" y="175847"/>
            <a:ext cx="7772400" cy="857250"/>
          </a:xfrm>
        </p:spPr>
        <p:txBody>
          <a:bodyPr/>
          <a:lstStyle/>
          <a:p>
            <a:r>
              <a:rPr lang="en-AU" altLang="en-US" dirty="0" smtClean="0"/>
              <a:t>Advantages of Serverless technologies</a:t>
            </a:r>
            <a:endParaRPr lang="en-US" altLang="en-US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6629400" y="4936331"/>
            <a:ext cx="1300356" cy="2308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900" dirty="0">
                <a:solidFill>
                  <a:prstClr val="white">
                    <a:lumMod val="65000"/>
                  </a:prstClr>
                </a:solidFill>
              </a:rPr>
              <a:t>Slide credit: D. </a:t>
            </a:r>
            <a:r>
              <a:rPr lang="en-US" sz="900" dirty="0" err="1">
                <a:solidFill>
                  <a:prstClr val="white">
                    <a:lumMod val="65000"/>
                  </a:prstClr>
                </a:solidFill>
              </a:rPr>
              <a:t>Hoiem</a:t>
            </a:r>
            <a:endParaRPr lang="en-US" sz="900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75900" y="896694"/>
            <a:ext cx="5686820" cy="3086100"/>
          </a:xfrm>
          <a:prstGeom prst="rect">
            <a:avLst/>
          </a:prstGeom>
        </p:spPr>
        <p:txBody>
          <a:bodyPr/>
          <a:lstStyle>
            <a:lvl1pPr marL="228600" indent="-228600" algn="l" rtl="0" eaLnBrk="1" fontAlgn="base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400">
                <a:solidFill>
                  <a:srgbClr val="000000"/>
                </a:solidFill>
                <a:latin typeface="+mj-lt"/>
                <a:ea typeface="Museo Sans For Dell" pitchFamily="2" charset="0"/>
                <a:cs typeface="+mn-cs"/>
              </a:defRPr>
            </a:lvl1pPr>
            <a:lvl2pPr marL="574675" indent="-233363" algn="l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200" baseline="0">
                <a:solidFill>
                  <a:srgbClr val="000000"/>
                </a:solidFill>
                <a:latin typeface="+mj-lt"/>
                <a:ea typeface="Museo Sans For Dell" pitchFamily="2" charset="0"/>
              </a:defRPr>
            </a:lvl2pPr>
            <a:lvl3pPr marL="909638" indent="-220663" algn="l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›"/>
              <a:defRPr sz="1000" baseline="0">
                <a:solidFill>
                  <a:srgbClr val="000000"/>
                </a:solidFill>
                <a:latin typeface="+mj-lt"/>
                <a:ea typeface="Museo Sans For Dell" pitchFamily="2" charset="0"/>
              </a:defRPr>
            </a:lvl3pPr>
            <a:lvl4pPr marL="1246188" indent="-222250" algn="l" rtl="0" eaLnBrk="1" fontAlgn="base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Courier New" panose="02070309020205020404" pitchFamily="49" charset="0"/>
              <a:buChar char="o"/>
              <a:defRPr sz="1000" baseline="0">
                <a:solidFill>
                  <a:srgbClr val="000000"/>
                </a:solidFill>
                <a:latin typeface="+mj-lt"/>
                <a:ea typeface="Museo Sans For Dell" pitchFamily="2" charset="0"/>
              </a:defRPr>
            </a:lvl4pPr>
            <a:lvl5pPr marL="1608138" indent="-236538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bg1"/>
              </a:buClr>
              <a:buFont typeface="Museo For Dell 300" pitchFamily="50" charset="0"/>
              <a:buChar char="–"/>
              <a:defRPr sz="1800">
                <a:solidFill>
                  <a:schemeClr val="bg2"/>
                </a:solidFill>
                <a:latin typeface="Museo Sans For Dell" pitchFamily="2" charset="0"/>
                <a:ea typeface="Museo Sans For Dell" pitchFamily="2" charset="0"/>
              </a:defRPr>
            </a:lvl5pPr>
            <a:lvl6pPr marL="2065338" indent="-236538" algn="l" rtl="0" eaLnBrk="1" fontAlgn="base" hangingPunct="1">
              <a:lnSpc>
                <a:spcPct val="95000"/>
              </a:lnSpc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–"/>
              <a:defRPr sz="1600">
                <a:solidFill>
                  <a:schemeClr val="accent1"/>
                </a:solidFill>
                <a:latin typeface="+mn-lt"/>
              </a:defRPr>
            </a:lvl6pPr>
            <a:lvl7pPr marL="2522538" indent="-236538" algn="l" rtl="0" eaLnBrk="1" fontAlgn="base" hangingPunct="1">
              <a:lnSpc>
                <a:spcPct val="95000"/>
              </a:lnSpc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–"/>
              <a:defRPr sz="1600">
                <a:solidFill>
                  <a:schemeClr val="accent1"/>
                </a:solidFill>
                <a:latin typeface="+mn-lt"/>
              </a:defRPr>
            </a:lvl7pPr>
            <a:lvl8pPr marL="2979738" indent="-236538" algn="l" rtl="0" eaLnBrk="1" fontAlgn="base" hangingPunct="1">
              <a:lnSpc>
                <a:spcPct val="95000"/>
              </a:lnSpc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–"/>
              <a:defRPr sz="1600">
                <a:solidFill>
                  <a:schemeClr val="accent1"/>
                </a:solidFill>
                <a:latin typeface="+mn-lt"/>
              </a:defRPr>
            </a:lvl8pPr>
            <a:lvl9pPr marL="3436938" indent="-236538" algn="l" rtl="0" eaLnBrk="1" fontAlgn="base" hangingPunct="1">
              <a:lnSpc>
                <a:spcPct val="95000"/>
              </a:lnSpc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–"/>
              <a:defRPr sz="1600">
                <a:solidFill>
                  <a:schemeClr val="accent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AU" sz="1600" b="1" dirty="0" smtClean="0"/>
              <a:t>No server Management</a:t>
            </a:r>
          </a:p>
          <a:p>
            <a:endParaRPr lang="en-AU" sz="1600" dirty="0" smtClean="0"/>
          </a:p>
          <a:p>
            <a:endParaRPr lang="en-AU" sz="1600" dirty="0" smtClean="0"/>
          </a:p>
          <a:p>
            <a:endParaRPr lang="en-AU" sz="1600" dirty="0" smtClean="0"/>
          </a:p>
          <a:p>
            <a:endParaRPr lang="en-AU" sz="1600" dirty="0"/>
          </a:p>
          <a:p>
            <a:pPr marL="0" indent="0">
              <a:buNone/>
            </a:pPr>
            <a:r>
              <a:rPr lang="en-US" sz="1600" b="1" dirty="0"/>
              <a:t>High availability </a:t>
            </a:r>
            <a:endParaRPr lang="en-AU" sz="1600" dirty="0" smtClean="0"/>
          </a:p>
          <a:p>
            <a:endParaRPr lang="en-AU" sz="1600" dirty="0" smtClean="0"/>
          </a:p>
          <a:p>
            <a:pPr lvl="1"/>
            <a:endParaRPr lang="en-AU" sz="1600" dirty="0"/>
          </a:p>
          <a:p>
            <a:pPr lvl="1"/>
            <a:endParaRPr lang="en-US" sz="1600" dirty="0"/>
          </a:p>
          <a:p>
            <a:pPr lvl="1"/>
            <a:endParaRPr lang="en-US" sz="1600" b="1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endParaRPr lang="en-US" sz="1600" dirty="0"/>
          </a:p>
          <a:p>
            <a:pPr>
              <a:buFont typeface="Arial" pitchFamily="34" charset="0"/>
              <a:buNone/>
            </a:pPr>
            <a:endParaRPr lang="en-US" altLang="en-US" sz="1600" kern="0" dirty="0" smtClean="0"/>
          </a:p>
          <a:p>
            <a:endParaRPr lang="en-US" altLang="en-US" sz="1600" kern="0" dirty="0" smtClean="0"/>
          </a:p>
          <a:p>
            <a:endParaRPr lang="en-US" altLang="en-US" sz="1600" kern="0" dirty="0" smtClean="0"/>
          </a:p>
          <a:p>
            <a:endParaRPr lang="en-US" altLang="en-US" sz="1600" kern="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6093" y="1386406"/>
            <a:ext cx="1269841" cy="1269841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4165860" y="896694"/>
            <a:ext cx="2463540" cy="403786"/>
          </a:xfrm>
          <a:prstGeom prst="rect">
            <a:avLst/>
          </a:prstGeom>
        </p:spPr>
        <p:txBody>
          <a:bodyPr/>
          <a:lstStyle>
            <a:lvl1pPr marL="228600" indent="-228600" algn="l" rtl="0" eaLnBrk="1" fontAlgn="base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400">
                <a:solidFill>
                  <a:srgbClr val="000000"/>
                </a:solidFill>
                <a:latin typeface="+mj-lt"/>
                <a:ea typeface="Museo Sans For Dell" pitchFamily="2" charset="0"/>
                <a:cs typeface="+mn-cs"/>
              </a:defRPr>
            </a:lvl1pPr>
            <a:lvl2pPr marL="574675" indent="-233363" algn="l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200" baseline="0">
                <a:solidFill>
                  <a:srgbClr val="000000"/>
                </a:solidFill>
                <a:latin typeface="+mj-lt"/>
                <a:ea typeface="Museo Sans For Dell" pitchFamily="2" charset="0"/>
              </a:defRPr>
            </a:lvl2pPr>
            <a:lvl3pPr marL="909638" indent="-220663" algn="l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›"/>
              <a:defRPr sz="1000" baseline="0">
                <a:solidFill>
                  <a:srgbClr val="000000"/>
                </a:solidFill>
                <a:latin typeface="+mj-lt"/>
                <a:ea typeface="Museo Sans For Dell" pitchFamily="2" charset="0"/>
              </a:defRPr>
            </a:lvl3pPr>
            <a:lvl4pPr marL="1246188" indent="-222250" algn="l" rtl="0" eaLnBrk="1" fontAlgn="base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Courier New" panose="02070309020205020404" pitchFamily="49" charset="0"/>
              <a:buChar char="o"/>
              <a:defRPr sz="1000" baseline="0">
                <a:solidFill>
                  <a:srgbClr val="000000"/>
                </a:solidFill>
                <a:latin typeface="+mj-lt"/>
                <a:ea typeface="Museo Sans For Dell" pitchFamily="2" charset="0"/>
              </a:defRPr>
            </a:lvl4pPr>
            <a:lvl5pPr marL="1608138" indent="-236538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bg1"/>
              </a:buClr>
              <a:buFont typeface="Museo For Dell 300" pitchFamily="50" charset="0"/>
              <a:buChar char="–"/>
              <a:defRPr sz="1800">
                <a:solidFill>
                  <a:schemeClr val="bg2"/>
                </a:solidFill>
                <a:latin typeface="Museo Sans For Dell" pitchFamily="2" charset="0"/>
                <a:ea typeface="Museo Sans For Dell" pitchFamily="2" charset="0"/>
              </a:defRPr>
            </a:lvl5pPr>
            <a:lvl6pPr marL="2065338" indent="-236538" algn="l" rtl="0" eaLnBrk="1" fontAlgn="base" hangingPunct="1">
              <a:lnSpc>
                <a:spcPct val="95000"/>
              </a:lnSpc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–"/>
              <a:defRPr sz="1600">
                <a:solidFill>
                  <a:schemeClr val="accent1"/>
                </a:solidFill>
                <a:latin typeface="+mn-lt"/>
              </a:defRPr>
            </a:lvl6pPr>
            <a:lvl7pPr marL="2522538" indent="-236538" algn="l" rtl="0" eaLnBrk="1" fontAlgn="base" hangingPunct="1">
              <a:lnSpc>
                <a:spcPct val="95000"/>
              </a:lnSpc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–"/>
              <a:defRPr sz="1600">
                <a:solidFill>
                  <a:schemeClr val="accent1"/>
                </a:solidFill>
                <a:latin typeface="+mn-lt"/>
              </a:defRPr>
            </a:lvl7pPr>
            <a:lvl8pPr marL="2979738" indent="-236538" algn="l" rtl="0" eaLnBrk="1" fontAlgn="base" hangingPunct="1">
              <a:lnSpc>
                <a:spcPct val="95000"/>
              </a:lnSpc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–"/>
              <a:defRPr sz="1600">
                <a:solidFill>
                  <a:schemeClr val="accent1"/>
                </a:solidFill>
                <a:latin typeface="+mn-lt"/>
              </a:defRPr>
            </a:lvl8pPr>
            <a:lvl9pPr marL="3436938" indent="-236538" algn="l" rtl="0" eaLnBrk="1" fontAlgn="base" hangingPunct="1">
              <a:lnSpc>
                <a:spcPct val="95000"/>
              </a:lnSpc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–"/>
              <a:defRPr sz="1600">
                <a:solidFill>
                  <a:schemeClr val="accent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1600" b="1" dirty="0"/>
              <a:t>Flexible </a:t>
            </a:r>
            <a:r>
              <a:rPr lang="en-US" sz="1600" b="1" dirty="0" smtClean="0"/>
              <a:t>scaling</a:t>
            </a:r>
          </a:p>
          <a:p>
            <a:pPr marL="0" indent="0">
              <a:buNone/>
            </a:pPr>
            <a:endParaRPr lang="en-AU" sz="1600" b="1" dirty="0"/>
          </a:p>
          <a:p>
            <a:pPr marL="0" indent="0">
              <a:buNone/>
            </a:pPr>
            <a:endParaRPr lang="en-AU" sz="1600" b="1" dirty="0" smtClean="0"/>
          </a:p>
          <a:p>
            <a:pPr marL="0" indent="0">
              <a:buNone/>
            </a:pPr>
            <a:endParaRPr lang="en-AU" sz="1600" b="1" dirty="0"/>
          </a:p>
          <a:p>
            <a:pPr marL="0" indent="0">
              <a:buNone/>
            </a:pPr>
            <a:endParaRPr lang="en-AU" sz="1600" b="1" dirty="0" smtClean="0"/>
          </a:p>
          <a:p>
            <a:pPr marL="0" indent="0">
              <a:buNone/>
            </a:pPr>
            <a:r>
              <a:rPr lang="en-US" b="1" dirty="0"/>
              <a:t>No idle capacity</a:t>
            </a:r>
            <a:endParaRPr lang="en-AU" dirty="0"/>
          </a:p>
          <a:p>
            <a:pPr lvl="1"/>
            <a:endParaRPr lang="en-AU" dirty="0" smtClean="0"/>
          </a:p>
          <a:p>
            <a:pPr lvl="1"/>
            <a:endParaRPr lang="en-AU" sz="1600" dirty="0"/>
          </a:p>
          <a:p>
            <a:pPr lvl="1"/>
            <a:endParaRPr lang="en-US" sz="1600" dirty="0"/>
          </a:p>
          <a:p>
            <a:pPr lvl="1"/>
            <a:endParaRPr lang="en-US" sz="1600" b="1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endParaRPr lang="en-US" sz="1600" dirty="0"/>
          </a:p>
          <a:p>
            <a:pPr>
              <a:buFont typeface="Arial" pitchFamily="34" charset="0"/>
              <a:buNone/>
            </a:pPr>
            <a:endParaRPr lang="en-US" altLang="en-US" sz="1600" kern="0" dirty="0" smtClean="0"/>
          </a:p>
          <a:p>
            <a:endParaRPr lang="en-US" altLang="en-US" sz="1600" kern="0" dirty="0" smtClean="0"/>
          </a:p>
          <a:p>
            <a:endParaRPr lang="en-US" altLang="en-US" sz="1600" kern="0" dirty="0" smtClean="0"/>
          </a:p>
          <a:p>
            <a:endParaRPr lang="en-US" altLang="en-US" sz="1600" kern="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4199" y="1398503"/>
            <a:ext cx="1269841" cy="126984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6093" y="3427224"/>
            <a:ext cx="1270289" cy="128299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3144" y="3427224"/>
            <a:ext cx="1282992" cy="1282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70308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DellEMC template">
  <a:themeElements>
    <a:clrScheme name="Custom 2">
      <a:dk1>
        <a:srgbClr val="000000"/>
      </a:dk1>
      <a:lt1>
        <a:srgbClr val="444444"/>
      </a:lt1>
      <a:dk2>
        <a:srgbClr val="007DB8"/>
      </a:dk2>
      <a:lt2>
        <a:srgbClr val="FFFFFF"/>
      </a:lt2>
      <a:accent1>
        <a:srgbClr val="007DB8"/>
      </a:accent1>
      <a:accent2>
        <a:srgbClr val="7AB800"/>
      </a:accent2>
      <a:accent3>
        <a:srgbClr val="F2AF00"/>
      </a:accent3>
      <a:accent4>
        <a:srgbClr val="DC5034"/>
      </a:accent4>
      <a:accent5>
        <a:srgbClr val="5482AB"/>
      </a:accent5>
      <a:accent6>
        <a:srgbClr val="6E2585"/>
      </a:accent6>
      <a:hlink>
        <a:srgbClr val="009BBB"/>
      </a:hlink>
      <a:folHlink>
        <a:srgbClr val="6E2585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effectLst/>
      </a:spPr>
      <a:bodyPr wrap="square" lIns="182880" tIns="137160" rIns="137160" bIns="137160" rtlCol="0" anchor="ctr">
        <a:noAutofit/>
      </a:bodyPr>
      <a:lstStyle>
        <a:defPPr algn="ctr">
          <a:lnSpc>
            <a:spcPct val="90000"/>
          </a:lnSpc>
          <a:spcBef>
            <a:spcPts val="600"/>
          </a:spcBef>
          <a:spcAft>
            <a:spcPts val="0"/>
          </a:spcAft>
          <a:defRPr sz="2000" dirty="0" err="1" smtClean="0">
            <a:solidFill>
              <a:schemeClr val="tx2"/>
            </a:solidFill>
            <a:latin typeface="+mn-lt"/>
          </a:defRPr>
        </a:defPPr>
      </a:lstStyle>
    </a:spDef>
    <a:txDef>
      <a:spPr>
        <a:noFill/>
      </a:spPr>
      <a:bodyPr wrap="square" rtlCol="0">
        <a:spAutoFit/>
      </a:bodyPr>
      <a:lstStyle>
        <a:defPPr>
          <a:lnSpc>
            <a:spcPct val="90000"/>
          </a:lnSpc>
          <a:spcBef>
            <a:spcPts val="600"/>
          </a:spcBef>
          <a:spcAft>
            <a:spcPts val="0"/>
          </a:spcAft>
          <a:buClr>
            <a:schemeClr val="bg1"/>
          </a:buClr>
          <a:defRPr sz="1400" dirty="0" smtClean="0">
            <a:solidFill>
              <a:schemeClr val="bg2"/>
            </a:solidFill>
            <a:latin typeface="+mn-lt"/>
          </a:defRPr>
        </a:defPPr>
      </a:lstStyle>
    </a:txDef>
  </a:objectDefaults>
  <a:extraClrSchemeLst>
    <a:extraClrScheme>
      <a:clrScheme name="Dell new">
        <a:dk1>
          <a:srgbClr val="000000"/>
        </a:dk1>
        <a:lt1>
          <a:srgbClr val="444444"/>
        </a:lt1>
        <a:dk2>
          <a:srgbClr val="0085C3"/>
        </a:dk2>
        <a:lt2>
          <a:srgbClr val="FFFFFF"/>
        </a:lt2>
        <a:accent1>
          <a:srgbClr val="0085C3"/>
        </a:accent1>
        <a:accent2>
          <a:srgbClr val="7AB800"/>
        </a:accent2>
        <a:accent3>
          <a:srgbClr val="F2AF00"/>
        </a:accent3>
        <a:accent4>
          <a:srgbClr val="DC5034"/>
        </a:accent4>
        <a:accent5>
          <a:srgbClr val="5482AB"/>
        </a:accent5>
        <a:accent6>
          <a:srgbClr val="6E2585"/>
        </a:accent6>
        <a:hlink>
          <a:srgbClr val="009BBB"/>
        </a:hlink>
        <a:folHlink>
          <a:srgbClr val="6E2585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Dell_EMC_PPT_Template.potx [Read-Only]" id="{3C1118F0-F407-4E65-AC8D-22B93665995D}" vid="{9DB37859-840A-47CB-B7BD-4750F021B050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AEEBEE83C66E54EA9BED83B0A9A60DB" ma:contentTypeVersion="1" ma:contentTypeDescription="Create a new document." ma:contentTypeScope="" ma:versionID="51a43b2161297f783d65b37e357c79e9">
  <xsd:schema xmlns:xsd="http://www.w3.org/2001/XMLSchema" xmlns:p="http://schemas.microsoft.com/office/2006/metadata/properties" targetNamespace="http://schemas.microsoft.com/office/2006/metadata/properties" ma:root="true" ma:fieldsID="b9cfef283e0bc2d986a66f9ec0cdc424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Props1.xml><?xml version="1.0" encoding="utf-8"?>
<ds:datastoreItem xmlns:ds="http://schemas.openxmlformats.org/officeDocument/2006/customXml" ds:itemID="{0873BDD3-AA35-4F19-A12A-C6462BECFBD1}">
  <ds:schemaRefs>
    <ds:schemaRef ds:uri="http://purl.org/dc/terms/"/>
    <ds:schemaRef ds:uri="http://purl.org/dc/elements/1.1/"/>
    <ds:schemaRef ds:uri="http://www.w3.org/XML/1998/namespace"/>
    <ds:schemaRef ds:uri="http://schemas.microsoft.com/office/2006/documentManagement/types"/>
    <ds:schemaRef ds:uri="http://schemas.openxmlformats.org/package/2006/metadata/core-properties"/>
    <ds:schemaRef ds:uri="http://schemas.microsoft.com/office/2006/metadata/properties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86FC490B-1F77-48C5-AC70-1DD939DBDF0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3332CB6-AB82-4DD3-8C89-C660A1C3944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Dell_EMC_PPT_Template</Template>
  <TotalTime>20785</TotalTime>
  <Words>1286</Words>
  <Application>Microsoft Office PowerPoint</Application>
  <PresentationFormat>On-screen Show (16:9)</PresentationFormat>
  <Paragraphs>531</Paragraphs>
  <Slides>83</Slides>
  <Notes>68</Notes>
  <HiddenSlides>0</HiddenSlides>
  <MMClips>2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83</vt:i4>
      </vt:variant>
    </vt:vector>
  </HeadingPairs>
  <TitlesOfParts>
    <vt:vector size="93" baseType="lpstr">
      <vt:lpstr>Arial</vt:lpstr>
      <vt:lpstr>Arial Black</vt:lpstr>
      <vt:lpstr>Calibri</vt:lpstr>
      <vt:lpstr>Courier New</vt:lpstr>
      <vt:lpstr>Museo For Dell 300</vt:lpstr>
      <vt:lpstr>museo sans for dell</vt:lpstr>
      <vt:lpstr>museo sans for dell</vt:lpstr>
      <vt:lpstr>Symbol</vt:lpstr>
      <vt:lpstr>Wingdings</vt:lpstr>
      <vt:lpstr>DellEMC template</vt:lpstr>
      <vt:lpstr>PowerPoint Presentation</vt:lpstr>
      <vt:lpstr>Agenda</vt:lpstr>
      <vt:lpstr>PowerPoint Presentation</vt:lpstr>
      <vt:lpstr>What is Serverless?</vt:lpstr>
      <vt:lpstr>PowerPoint Presentation</vt:lpstr>
      <vt:lpstr>Principles of Serverless design</vt:lpstr>
      <vt:lpstr>AWS Lambda </vt:lpstr>
      <vt:lpstr>AWS Lambda </vt:lpstr>
      <vt:lpstr>Advantages of Serverless technologies</vt:lpstr>
      <vt:lpstr>Drawbacks of Serverless technologies</vt:lpstr>
      <vt:lpstr>Serverless Compute Technologies</vt:lpstr>
      <vt:lpstr>PowerPoint Presentation</vt:lpstr>
      <vt:lpstr>Artificial Intelligence</vt:lpstr>
      <vt:lpstr>What has AI accomplished?</vt:lpstr>
      <vt:lpstr>The Beginnings</vt:lpstr>
      <vt:lpstr>Debating the question  "Can machines think?"</vt:lpstr>
      <vt:lpstr>Machine Learning</vt:lpstr>
      <vt:lpstr>Machine Learning</vt:lpstr>
      <vt:lpstr>PowerPoint Presentation</vt:lpstr>
      <vt:lpstr>Machine Learning Problems</vt:lpstr>
      <vt:lpstr>Clustering Strategies</vt:lpstr>
      <vt:lpstr>Machine Learning Problems</vt:lpstr>
      <vt:lpstr>The machine learning framework</vt:lpstr>
      <vt:lpstr>The machine learning framework</vt:lpstr>
      <vt:lpstr>Steps</vt:lpstr>
      <vt:lpstr>Features</vt:lpstr>
      <vt:lpstr>Classifiers: Linear</vt:lpstr>
      <vt:lpstr>Many classifiers to choose from</vt:lpstr>
      <vt:lpstr>Generalization</vt:lpstr>
      <vt:lpstr>What to remember about classifiers</vt:lpstr>
      <vt:lpstr>Deep Learning</vt:lpstr>
      <vt:lpstr>Deep Learning Revolution</vt:lpstr>
      <vt:lpstr>Deep Learning Trends</vt:lpstr>
      <vt:lpstr>Deep Learning Trends</vt:lpstr>
      <vt:lpstr>Artificial Intelligence Groups</vt:lpstr>
      <vt:lpstr>Deep Learning</vt:lpstr>
      <vt:lpstr>Neuron</vt:lpstr>
      <vt:lpstr>Neural Network</vt:lpstr>
      <vt:lpstr>Applications</vt:lpstr>
      <vt:lpstr>AI/ ML / DL Applications</vt:lpstr>
      <vt:lpstr>Computer Vision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Computer Vision</vt:lpstr>
      <vt:lpstr>App recognising a flower</vt:lpstr>
      <vt:lpstr>What about these</vt:lpstr>
      <vt:lpstr>Machine Learning</vt:lpstr>
      <vt:lpstr>Iris Flower Recognition App</vt:lpstr>
      <vt:lpstr>Build the app</vt:lpstr>
      <vt:lpstr>Coding the app</vt:lpstr>
      <vt:lpstr>Scikit Learn Iris Dataset</vt:lpstr>
      <vt:lpstr>Coding the app</vt:lpstr>
      <vt:lpstr>Coding the app</vt:lpstr>
      <vt:lpstr>Coding the app</vt:lpstr>
      <vt:lpstr>Coding the app</vt:lpstr>
      <vt:lpstr>Pick the model</vt:lpstr>
      <vt:lpstr>Pick the model</vt:lpstr>
      <vt:lpstr>Coding the app</vt:lpstr>
      <vt:lpstr>Natural Language Processing</vt:lpstr>
      <vt:lpstr>Natural Language Processing</vt:lpstr>
      <vt:lpstr>Sentiment Analysis</vt:lpstr>
      <vt:lpstr>Sentiment Analysis</vt:lpstr>
      <vt:lpstr>Sentiment Analysis</vt:lpstr>
      <vt:lpstr>Sentiment Analysis</vt:lpstr>
      <vt:lpstr>Sentiment Analysis</vt:lpstr>
      <vt:lpstr>Sentiment Analysis</vt:lpstr>
      <vt:lpstr>Speech/Voice Analysis</vt:lpstr>
      <vt:lpstr>Speech Recogniser</vt:lpstr>
      <vt:lpstr>DARPA Harpy</vt:lpstr>
      <vt:lpstr>Speech Recognition Systems</vt:lpstr>
      <vt:lpstr>Recognising spoken numbers</vt:lpstr>
      <vt:lpstr>Coding the app</vt:lpstr>
      <vt:lpstr>Coding the app</vt:lpstr>
      <vt:lpstr>Summary</vt:lpstr>
      <vt:lpstr>What we have learnt</vt:lpstr>
      <vt:lpstr>PowerPoint Presentation</vt:lpstr>
    </vt:vector>
  </TitlesOfParts>
  <Company>EMC Corporation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PLEASE READ – INSTRUCTIONS FOR ADDING PAGE NUMBERS “X of Y” IN POWERPOINT 2013  For internal presentations only. You do not need to add this for external/customer/partner presentations.  If you are working in PowerPoint 2013, you must manually add the total number of pages to your deck. Total number of pages = Y</dc:title>
  <dc:creator>Kolluru, Aruna</dc:creator>
  <cp:keywords>Internal Use</cp:keywords>
  <cp:lastModifiedBy>Kolluru, Aruna</cp:lastModifiedBy>
  <cp:revision>76</cp:revision>
  <cp:lastPrinted>2014-02-14T16:26:12Z</cp:lastPrinted>
  <dcterms:created xsi:type="dcterms:W3CDTF">2017-04-19T01:06:58Z</dcterms:created>
  <dcterms:modified xsi:type="dcterms:W3CDTF">2017-07-27T03:20:35Z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0x010100EAEEBEE83C66E54EA9BED83B0A9A60DB</vt:lpwstr>
  </property>
  <property fmtid="{D5CDD505-2E9C-101B-9397-08002B2CF9AE}" pid="3" name="TitusGUID">
    <vt:lpwstr>6b83fb70-f992-42a3-bd65-798715d6638b</vt:lpwstr>
  </property>
  <property fmtid="{D5CDD505-2E9C-101B-9397-08002B2CF9AE}" pid="4" name="DellClassification">
    <vt:lpwstr>Internal Use</vt:lpwstr>
  </property>
  <property fmtid="{D5CDD505-2E9C-101B-9397-08002B2CF9AE}" pid="5" name="DellSubLabels">
    <vt:lpwstr/>
  </property>
  <property fmtid="{D5CDD505-2E9C-101B-9397-08002B2CF9AE}" pid="6" name="DellVisual Markings (PPT)">
    <vt:lpwstr>Classification Footer</vt:lpwstr>
  </property>
  <property fmtid="{D5CDD505-2E9C-101B-9397-08002B2CF9AE}" pid="7" name="titusconfig">
    <vt:lpwstr>1.3BrandsTest</vt:lpwstr>
  </property>
</Properties>
</file>